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720263" cy="64801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4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D4C06C6A-F68E-1345-859E-9B14E1EE8E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4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30DC47CD-B3CB-B647-BAC1-9EADC254FB09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73FEEF85-9F27-E049-82FE-A9A6D43D6F74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10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D6E58595-E489-CD4C-BF57-6811E1C65AF0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11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3669D4AF-9F1C-2140-B06B-434138EF760E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12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321F1124-E392-C247-B40F-FA9C14F5EA31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13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1EB63FB5-D5AC-BD4B-86FC-3C3321FF7E11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14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908637AE-BE3F-864C-BA24-0B36D51B5900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15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946CB208-21E3-0C47-A416-1F1E591C52A2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16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C5A5A22C-431C-2E46-8435-D197B78D000A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17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C35E6C54-3AFA-414C-B812-BC4EA11112E3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18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26ACD8C0-D83D-C843-B01B-717191EB303B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19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06F9F3EE-317A-7C42-A684-DBF414297785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2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38334443-8FFC-9942-BE6F-A458B1AF37EA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20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4E2F5033-5D0B-A44B-9292-01D2BB10D1E0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21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E56F59D7-F34B-0F47-99C5-B8FD2F0EA418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22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3372AA8E-C2B3-9F4B-B40D-E69446D46A9D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3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24D484CC-658C-CF45-8DCE-46156989280B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4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A66465B7-E1E5-8F47-AA6E-9D461B29BABE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5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57D82262-8F92-9042-A016-4C4A88ACC48A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6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47E0B233-F0F0-7F45-8CB0-0E58A3FA96BA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7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37BE975D-98C4-4047-A92E-9B2FB8F87914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8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 marL="37931725" indent="-37474525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charset="0"/>
                <a:ea typeface="Arial Unicode MS" charset="0"/>
                <a:cs typeface="Arial Unicode MS" charset="0"/>
              </a:defRPr>
            </a:lvl9pPr>
          </a:lstStyle>
          <a:p>
            <a:pPr eaLnBrk="1"/>
            <a:fld id="{FC39F566-DDB3-9040-B704-1D23C1BE0109}" type="slidenum">
              <a:rPr lang="en-US" sz="1400">
                <a:solidFill>
                  <a:srgbClr val="000000"/>
                </a:solidFill>
                <a:latin typeface="Times New Roman" charset="0"/>
              </a:rPr>
              <a:pPr eaLnBrk="1"/>
              <a:t>9</a:t>
            </a:fld>
            <a:endParaRPr lang="en-US" sz="14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>
            <p:ph type="sldImg"/>
          </p:nvPr>
        </p:nvSpPr>
        <p:spPr>
          <a:xfrm>
            <a:off x="773113" y="812800"/>
            <a:ext cx="601186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Text Box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63" y="2012950"/>
            <a:ext cx="8262937" cy="1389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3671888"/>
            <a:ext cx="6805613" cy="16557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82F37-5485-704B-8766-4AAA369FCA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1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4A7C7-C152-FF44-AE7F-619378FFE2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1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5325" y="412750"/>
            <a:ext cx="2185988" cy="4954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412750"/>
            <a:ext cx="6407150" cy="4954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23C33-0951-684E-B6AD-8FF750AA2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6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54B57-BB57-D448-A3CE-2027E3423A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4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4164013"/>
            <a:ext cx="8261350" cy="12874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46375"/>
            <a:ext cx="8261350" cy="1417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B8590-F9B3-AD44-A8F9-FBFF8DB69B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3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888" y="1639888"/>
            <a:ext cx="4105275" cy="372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1563" y="1639888"/>
            <a:ext cx="4106862" cy="3727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AA217-1197-D248-A250-A968AC3EB9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2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8748713" cy="1081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775" y="1450975"/>
            <a:ext cx="429577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" y="2055813"/>
            <a:ext cx="4295775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7125" y="1450975"/>
            <a:ext cx="4297363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7125" y="2055813"/>
            <a:ext cx="4297363" cy="3732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13429-052A-F349-A2FA-A3412A31FA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8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AD15C-6F29-E844-9E36-A334903443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5426B-CD1F-0342-AD99-B2BE6E05CD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4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58763"/>
            <a:ext cx="3198813" cy="1096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75" y="258763"/>
            <a:ext cx="5434013" cy="5529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5775" y="1355725"/>
            <a:ext cx="31988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6E04D-A000-1E4E-B0EE-25BCD3B4B7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2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35488"/>
            <a:ext cx="5832475" cy="536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79438"/>
            <a:ext cx="5832475" cy="38877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5000" y="5072063"/>
            <a:ext cx="5832475" cy="760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3F051-309D-484E-B3AB-2BBB48B475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412750"/>
            <a:ext cx="874553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3888" y="1639888"/>
            <a:ext cx="8364537" cy="372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85775" y="5594350"/>
            <a:ext cx="2262188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89300" y="5594350"/>
            <a:ext cx="3079750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99275" y="5594350"/>
            <a:ext cx="2262188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49999EA2-BFAF-3646-ABC8-D07F6F36BD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12750"/>
            <a:ext cx="8747125" cy="10826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What is a sentence?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729037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A sentence is the basic unit of thought in the American language.  This lesson will help you learn to write a complete, coherent sentence.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The Predicate...Simple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Every complete predicate contains a </a:t>
            </a:r>
            <a:r>
              <a:rPr lang="en-US" b="1">
                <a:latin typeface="Times New Roman" charset="0"/>
                <a:cs typeface="Arial Unicode MS" charset="0"/>
              </a:rPr>
              <a:t>simple predicate</a:t>
            </a:r>
            <a:r>
              <a:rPr lang="en-US">
                <a:latin typeface="Times New Roman" charset="0"/>
                <a:cs typeface="Arial Unicode MS" charset="0"/>
              </a:rPr>
              <a:t>, or verb.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simple predicate is the word that shows action or helps make a statement about the subject.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>
              <a:latin typeface="Times New Roman" charset="0"/>
              <a:cs typeface="Arial Unicode M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The Predicate...Simple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959225"/>
          </a:xfrm>
        </p:spPr>
        <p:txBody>
          <a:bodyPr tIns="24695"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latin typeface="Times New Roman" charset="0"/>
                <a:cs typeface="Arial Unicode MS" charset="0"/>
              </a:rPr>
              <a:t>Look at the predicates highlighted in the sentences.  Which word shows action or helps to make the statement about the subject?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The loud argument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broke out at the game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The worried, young pilot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read the storm warning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The newspaper article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mentioned our newest menu item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Mrs. Dawson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is our most difficult customer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My neighbor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rarely complains about snow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Practice #2 of 3 (Predicate)</a:t>
            </a:r>
          </a:p>
        </p:txBody>
      </p:sp>
      <p:sp>
        <p:nvSpPr>
          <p:cNvPr id="36867" name="Oval 2"/>
          <p:cNvSpPr>
            <a:spLocks noChangeArrowheads="1"/>
          </p:cNvSpPr>
          <p:nvPr/>
        </p:nvSpPr>
        <p:spPr bwMode="auto">
          <a:xfrm>
            <a:off x="3200400" y="1828800"/>
            <a:ext cx="1600200" cy="6858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 tIns="21168"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Read the following sentences.  In each one, identify the complete predicate by circling it.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Then </a:t>
            </a:r>
            <a:r>
              <a:rPr lang="en-US" sz="2400" u="sng">
                <a:latin typeface="Times New Roman" charset="0"/>
                <a:cs typeface="Arial Unicode MS" charset="0"/>
              </a:rPr>
              <a:t>underline</a:t>
            </a:r>
            <a:r>
              <a:rPr lang="en-US" sz="2400">
                <a:latin typeface="Times New Roman" charset="0"/>
                <a:cs typeface="Arial Unicode MS" charset="0"/>
              </a:rPr>
              <a:t> the simple predicate.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latin typeface="Times New Roman" charset="0"/>
              <a:cs typeface="Arial Unicode MS" charset="0"/>
            </a:endParaRP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The purple curtain ripped at the seams.</a:t>
            </a: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Our president always buys some of our competitor's products.</a:t>
            </a: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Dotted print backgrounds are difficult to read.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Practice #2 of 3 (Predicate)</a:t>
            </a:r>
          </a:p>
        </p:txBody>
      </p:sp>
      <p:sp>
        <p:nvSpPr>
          <p:cNvPr id="38915" name="Oval 2"/>
          <p:cNvSpPr>
            <a:spLocks noChangeArrowheads="1"/>
          </p:cNvSpPr>
          <p:nvPr/>
        </p:nvSpPr>
        <p:spPr bwMode="auto">
          <a:xfrm>
            <a:off x="3200400" y="1828800"/>
            <a:ext cx="1600200" cy="6858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 tIns="21168"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Read the following sentences.  In each one, identify the complete predicate by circling it.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Then </a:t>
            </a:r>
            <a:r>
              <a:rPr lang="en-US" sz="2400" u="sng">
                <a:latin typeface="Times New Roman" charset="0"/>
                <a:cs typeface="Arial Unicode MS" charset="0"/>
              </a:rPr>
              <a:t>underline</a:t>
            </a:r>
            <a:r>
              <a:rPr lang="en-US" sz="2400">
                <a:latin typeface="Times New Roman" charset="0"/>
                <a:cs typeface="Arial Unicode MS" charset="0"/>
              </a:rPr>
              <a:t> the simple predicate 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latin typeface="Times New Roman" charset="0"/>
              <a:cs typeface="Arial Unicode MS" charset="0"/>
            </a:endParaRP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The purple curtain ripped at the seams.</a:t>
            </a: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Our president always buys some of our competitor's products.</a:t>
            </a: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Dotted print backgrounds are difficult to read.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Compound Subjects &amp; Predicates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 tIns="21168"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A sentence can have more than one subject joined by </a:t>
            </a:r>
            <a:r>
              <a:rPr lang="en-US" sz="2400" i="1">
                <a:latin typeface="Times New Roman" charset="0"/>
                <a:cs typeface="Arial Unicode MS" charset="0"/>
              </a:rPr>
              <a:t>and, or, </a:t>
            </a:r>
            <a:r>
              <a:rPr lang="en-US" sz="2400">
                <a:latin typeface="Times New Roman" charset="0"/>
                <a:cs typeface="Arial Unicode MS" charset="0"/>
              </a:rPr>
              <a:t> or </a:t>
            </a:r>
            <a:r>
              <a:rPr lang="en-US" sz="2400" i="1">
                <a:latin typeface="Times New Roman" charset="0"/>
                <a:cs typeface="Arial Unicode MS" charset="0"/>
              </a:rPr>
              <a:t>nor</a:t>
            </a:r>
            <a:r>
              <a:rPr lang="en-US" sz="2400">
                <a:latin typeface="Times New Roman" charset="0"/>
                <a:cs typeface="Arial Unicode MS" charset="0"/>
              </a:rPr>
              <a:t> and sharing the same verb.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This is called a </a:t>
            </a:r>
            <a:r>
              <a:rPr lang="en-US" sz="2400" b="1">
                <a:latin typeface="Times New Roman" charset="0"/>
                <a:cs typeface="Arial Unicode MS" charset="0"/>
              </a:rPr>
              <a:t>compound subject</a:t>
            </a:r>
            <a:r>
              <a:rPr lang="en-US" sz="2400">
                <a:latin typeface="Times New Roman" charset="0"/>
                <a:cs typeface="Arial Unicode MS" charset="0"/>
              </a:rPr>
              <a:t>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The compound subjects are highlighted in the examples below.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Horace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 and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Beth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 both asked for a promotion.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Hannah 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and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Terri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 are the shift supervisors in this department.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Compound Subjects &amp; Predicates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619250"/>
            <a:ext cx="8366125" cy="3638550"/>
          </a:xfrm>
        </p:spPr>
        <p:txBody>
          <a:bodyPr tIns="21168"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A sentence can also have a </a:t>
            </a:r>
            <a:r>
              <a:rPr lang="en-US" sz="2400" b="1">
                <a:latin typeface="Times New Roman" charset="0"/>
                <a:cs typeface="Arial Unicode MS" charset="0"/>
              </a:rPr>
              <a:t>compound predicate</a:t>
            </a:r>
            <a:r>
              <a:rPr lang="en-US" sz="2400">
                <a:latin typeface="Times New Roman" charset="0"/>
                <a:cs typeface="Arial Unicode MS" charset="0"/>
              </a:rPr>
              <a:t>:  more than one predicate joined by </a:t>
            </a:r>
            <a:r>
              <a:rPr lang="en-US" sz="2400" i="1">
                <a:latin typeface="Times New Roman" charset="0"/>
                <a:cs typeface="Arial Unicode MS" charset="0"/>
              </a:rPr>
              <a:t>and, or, </a:t>
            </a:r>
            <a:r>
              <a:rPr lang="en-US" sz="2400">
                <a:latin typeface="Times New Roman" charset="0"/>
                <a:cs typeface="Arial Unicode MS" charset="0"/>
              </a:rPr>
              <a:t> or </a:t>
            </a:r>
            <a:r>
              <a:rPr lang="en-US" sz="2400" i="1">
                <a:latin typeface="Times New Roman" charset="0"/>
                <a:cs typeface="Arial Unicode MS" charset="0"/>
              </a:rPr>
              <a:t>nor</a:t>
            </a:r>
            <a:r>
              <a:rPr lang="en-US" sz="2400">
                <a:latin typeface="Times New Roman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Dmitri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wrote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 a letter and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sent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 it to the personnel department.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Horace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called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 his supervisor and </a:t>
            </a:r>
            <a:r>
              <a:rPr lang="en-US" sz="2400" b="1">
                <a:latin typeface="Times New Roman" charset="0"/>
                <a:ea typeface="Arial Unicode MS" charset="0"/>
                <a:cs typeface="Arial Unicode MS" charset="0"/>
              </a:rPr>
              <a:t>asked</a:t>
            </a: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 for a meeting.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Clauses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Like sentences, </a:t>
            </a:r>
            <a:r>
              <a:rPr lang="en-US" b="1">
                <a:latin typeface="Times New Roman" charset="0"/>
                <a:cs typeface="Arial Unicode MS" charset="0"/>
              </a:rPr>
              <a:t>clauses</a:t>
            </a:r>
            <a:r>
              <a:rPr lang="en-US">
                <a:latin typeface="Times New Roman" charset="0"/>
                <a:cs typeface="Arial Unicode MS" charset="0"/>
              </a:rPr>
              <a:t> are groups of words that have a subject and a predicate.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Clauses are either </a:t>
            </a:r>
            <a:r>
              <a:rPr lang="en-US" b="1">
                <a:latin typeface="Times New Roman" charset="0"/>
                <a:cs typeface="Arial Unicode MS" charset="0"/>
              </a:rPr>
              <a:t>independent</a:t>
            </a:r>
            <a:r>
              <a:rPr lang="en-US">
                <a:latin typeface="Times New Roman" charset="0"/>
                <a:cs typeface="Arial Unicode MS" charset="0"/>
              </a:rPr>
              <a:t> or </a:t>
            </a:r>
            <a:r>
              <a:rPr lang="en-US" b="1">
                <a:latin typeface="Times New Roman" charset="0"/>
                <a:cs typeface="Arial Unicode MS" charset="0"/>
              </a:rPr>
              <a:t>dependent</a:t>
            </a:r>
            <a:r>
              <a:rPr lang="en-US">
                <a:latin typeface="Times New Roman" charset="0"/>
                <a:cs typeface="Arial Unicode MS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Independent Clauses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Independent clauses are groups of words in a sentence that can stand alone, because they express a complete thought.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</a:t>
            </a:r>
            <a:r>
              <a:rPr lang="en-US" b="1">
                <a:latin typeface="Times New Roman" charset="0"/>
                <a:cs typeface="Arial Unicode MS" charset="0"/>
              </a:rPr>
              <a:t>simple sentence</a:t>
            </a:r>
            <a:r>
              <a:rPr lang="en-US">
                <a:latin typeface="Times New Roman" charset="0"/>
                <a:cs typeface="Arial Unicode MS" charset="0"/>
              </a:rPr>
              <a:t> consists of one independent clause: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The snow is falling.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Independent Clauses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Sometimes more than one independent clause is included in the same sentence, which is known as a </a:t>
            </a:r>
            <a:r>
              <a:rPr lang="en-US" b="1">
                <a:latin typeface="Times New Roman" charset="0"/>
                <a:cs typeface="Arial Unicode MS" charset="0"/>
              </a:rPr>
              <a:t>compound sentence</a:t>
            </a:r>
            <a:r>
              <a:rPr lang="en-US">
                <a:latin typeface="Times New Roman" charset="0"/>
                <a:cs typeface="Arial Unicode MS" charset="0"/>
              </a:rPr>
              <a:t>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When this happens, the clauses are separated by a comma and a </a:t>
            </a:r>
            <a:r>
              <a:rPr lang="en-US" b="1">
                <a:latin typeface="Times New Roman" charset="0"/>
                <a:cs typeface="Arial Unicode MS" charset="0"/>
              </a:rPr>
              <a:t>conjunction</a:t>
            </a:r>
            <a:r>
              <a:rPr lang="en-US">
                <a:latin typeface="Times New Roman" charset="0"/>
                <a:cs typeface="Arial Unicode MS" charset="0"/>
              </a:rPr>
              <a:t>, or joining word (</a:t>
            </a:r>
            <a:r>
              <a:rPr lang="en-US" i="1">
                <a:latin typeface="Times New Roman" charset="0"/>
                <a:cs typeface="Arial Unicode MS" charset="0"/>
              </a:rPr>
              <a:t>and, but, or, for, nor, so, yet</a:t>
            </a:r>
            <a:r>
              <a:rPr lang="en-US">
                <a:latin typeface="Times New Roman" charset="0"/>
                <a:cs typeface="Arial Unicode MS" charset="0"/>
              </a:rPr>
              <a:t>).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>
              <a:latin typeface="Times New Roman" charset="0"/>
              <a:cs typeface="Arial Unicode M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Independent Clauses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732212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independent clauses are underlined in the following sentences.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u="sng">
                <a:latin typeface="Times New Roman" charset="0"/>
                <a:ea typeface="Arial Unicode MS" charset="0"/>
                <a:cs typeface="Arial Unicode MS" charset="0"/>
              </a:rPr>
              <a:t>A wasp stung me,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 and </a:t>
            </a:r>
            <a:r>
              <a:rPr lang="en-US" u="sng">
                <a:latin typeface="Times New Roman" charset="0"/>
                <a:ea typeface="Arial Unicode MS" charset="0"/>
                <a:cs typeface="Arial Unicode MS" charset="0"/>
              </a:rPr>
              <a:t>I had to go to the hospital for treatment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u="sng">
                <a:latin typeface="Times New Roman" charset="0"/>
                <a:ea typeface="Arial Unicode MS" charset="0"/>
                <a:cs typeface="Arial Unicode MS" charset="0"/>
              </a:rPr>
              <a:t>The door was open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, but </a:t>
            </a:r>
            <a:r>
              <a:rPr lang="en-US" u="sng">
                <a:latin typeface="Times New Roman" charset="0"/>
                <a:ea typeface="Arial Unicode MS" charset="0"/>
                <a:cs typeface="Arial Unicode MS" charset="0"/>
              </a:rPr>
              <a:t>I was afraid to walk inside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u="sng">
                <a:latin typeface="Times New Roman" charset="0"/>
                <a:ea typeface="Arial Unicode MS" charset="0"/>
                <a:cs typeface="Arial Unicode MS" charset="0"/>
              </a:rPr>
              <a:t>We need to drive a little faster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, or </a:t>
            </a:r>
            <a:r>
              <a:rPr lang="en-US" u="sng">
                <a:latin typeface="Times New Roman" charset="0"/>
                <a:ea typeface="Arial Unicode MS" charset="0"/>
                <a:cs typeface="Arial Unicode MS" charset="0"/>
              </a:rPr>
              <a:t>we need to get an earlier start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Parts of a sentence.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4259262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A sentence has both a subject and a predicate and expresses a complete thought.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600">
              <a:latin typeface="Times New Roman" charset="0"/>
              <a:cs typeface="Arial Unicode MS" charset="0"/>
            </a:endParaRP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3200">
                <a:latin typeface="Times New Roman" charset="0"/>
                <a:ea typeface="Arial Unicode MS" charset="0"/>
                <a:cs typeface="Arial Unicode MS" charset="0"/>
              </a:rPr>
              <a:t>The snow is falling.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1600">
              <a:latin typeface="Times New Roman" charset="0"/>
              <a:ea typeface="Arial Unicode MS" charset="0"/>
              <a:cs typeface="Arial Unicode MS" charset="0"/>
            </a:endParaRP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This is a sentence because it names what the sentence is talking about (snow) and tells us something about the snow (that it is falling).  It also expresses a complete thought.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Dependent Clauses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Dependent clauses, also known as subordinate clauses, are groups of words in a sentence that have a subject and predicate but cannot stand alone because they do not express a complete thought: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When I saw the snow falling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Dependent Clauses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619250"/>
            <a:ext cx="8366125" cy="3811588"/>
          </a:xfrm>
        </p:spPr>
        <p:txBody>
          <a:bodyPr tIns="24695"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latin typeface="Times New Roman" charset="0"/>
                <a:cs typeface="Arial Unicode MS" charset="0"/>
              </a:rPr>
              <a:t>Sometimes sentences are made up of one independent clause and one or more dependent clauses.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latin typeface="Times New Roman" charset="0"/>
                <a:cs typeface="Arial Unicode MS" charset="0"/>
              </a:rPr>
              <a:t>These are known as </a:t>
            </a:r>
            <a:r>
              <a:rPr lang="en-US" sz="2800" b="1">
                <a:latin typeface="Times New Roman" charset="0"/>
                <a:cs typeface="Arial Unicode MS" charset="0"/>
              </a:rPr>
              <a:t>complex sentences</a:t>
            </a:r>
            <a:r>
              <a:rPr lang="en-US" sz="2800">
                <a:latin typeface="Times New Roman" charset="0"/>
                <a:cs typeface="Arial Unicode MS" charset="0"/>
              </a:rPr>
              <a:t>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latin typeface="Times New Roman" charset="0"/>
                <a:cs typeface="Arial Unicode MS" charset="0"/>
              </a:rPr>
              <a:t>In the following sentence, the independent clause is highlighted and the dependent clause is underlined.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latin typeface="Times New Roman" charset="0"/>
              <a:cs typeface="Arial Unicode MS" charset="0"/>
            </a:endParaRP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I put on my heavy coat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 </a:t>
            </a:r>
            <a:r>
              <a:rPr lang="en-US" u="sng">
                <a:latin typeface="Times New Roman" charset="0"/>
                <a:ea typeface="Arial Unicode MS" charset="0"/>
                <a:cs typeface="Arial Unicode MS" charset="0"/>
              </a:rPr>
              <a:t>when I saw the snow falling.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Practice #3 of 3 (Clauses)</a:t>
            </a:r>
          </a:p>
        </p:txBody>
      </p:sp>
      <p:sp>
        <p:nvSpPr>
          <p:cNvPr id="57347" name="Oval 2"/>
          <p:cNvSpPr>
            <a:spLocks noChangeArrowheads="1"/>
          </p:cNvSpPr>
          <p:nvPr/>
        </p:nvSpPr>
        <p:spPr bwMode="auto">
          <a:xfrm>
            <a:off x="914400" y="1828800"/>
            <a:ext cx="13716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911600"/>
          </a:xfrm>
        </p:spPr>
        <p:txBody>
          <a:bodyPr tIns="17640"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latin typeface="Times New Roman" charset="0"/>
                <a:cs typeface="Arial Unicode MS" charset="0"/>
              </a:rPr>
              <a:t>Read the following sentences.  In each one, identify the dependent clause by circling it.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000">
                <a:latin typeface="Times New Roman" charset="0"/>
                <a:cs typeface="Arial Unicode MS" charset="0"/>
              </a:rPr>
              <a:t>Then </a:t>
            </a:r>
            <a:r>
              <a:rPr lang="en-US" sz="2000" u="sng">
                <a:latin typeface="Times New Roman" charset="0"/>
                <a:cs typeface="Arial Unicode MS" charset="0"/>
              </a:rPr>
              <a:t>underline</a:t>
            </a:r>
            <a:r>
              <a:rPr lang="en-US" sz="2000">
                <a:latin typeface="Times New Roman" charset="0"/>
                <a:cs typeface="Arial Unicode MS" charset="0"/>
              </a:rPr>
              <a:t> the independent clause.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800">
              <a:latin typeface="Times New Roman" charset="0"/>
              <a:cs typeface="Arial Unicode MS" charset="0"/>
            </a:endParaRP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>
                <a:latin typeface="Times New Roman" charset="0"/>
                <a:cs typeface="Arial Unicode MS" charset="0"/>
              </a:rPr>
              <a:t>Believing that the pages were in the right order, I mailed the manuscript.</a:t>
            </a: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>
                <a:latin typeface="Times New Roman" charset="0"/>
                <a:cs typeface="Arial Unicode MS" charset="0"/>
              </a:rPr>
              <a:t>I wanted to renew the lease before the end of the year, because I like the house.</a:t>
            </a: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>
                <a:latin typeface="Times New Roman" charset="0"/>
                <a:cs typeface="Arial Unicode MS" charset="0"/>
              </a:rPr>
              <a:t>Whenever the weather forecasters predict rain, the sun shines.</a:t>
            </a: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>
                <a:latin typeface="Times New Roman" charset="0"/>
                <a:cs typeface="Arial Unicode MS" charset="0"/>
              </a:rPr>
              <a:t>In the box sitting underneath the desk, I found my hat.</a:t>
            </a: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>
                <a:latin typeface="Times New Roman" charset="0"/>
                <a:cs typeface="Arial Unicode MS" charset="0"/>
              </a:rPr>
              <a:t>I called Tom again, and the new programs finally arrived.</a:t>
            </a:r>
          </a:p>
          <a:p>
            <a:pPr marL="431800" indent="-323850" eaLnBrk="1">
              <a:buClr>
                <a:srgbClr val="008080"/>
              </a:buClr>
              <a:buFont typeface="StarSymbo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1800">
                <a:latin typeface="Times New Roman" charset="0"/>
                <a:cs typeface="Arial Unicode MS" charset="0"/>
              </a:rPr>
              <a:t>I went for a walk today, and I mailed your letter.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The Subject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part of the sentence that tells us what the sentence is about is called the </a:t>
            </a:r>
            <a:r>
              <a:rPr lang="en-US" b="1">
                <a:latin typeface="Times New Roman" charset="0"/>
                <a:cs typeface="Arial Unicode MS" charset="0"/>
              </a:rPr>
              <a:t>subject</a:t>
            </a:r>
            <a:r>
              <a:rPr lang="en-US">
                <a:latin typeface="Times New Roman" charset="0"/>
                <a:cs typeface="Arial Unicode MS" charset="0"/>
              </a:rPr>
              <a:t>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subject can be one word or several words.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</a:t>
            </a:r>
            <a:r>
              <a:rPr lang="en-US" b="1">
                <a:latin typeface="Times New Roman" charset="0"/>
                <a:cs typeface="Arial Unicode MS" charset="0"/>
              </a:rPr>
              <a:t>complete subject</a:t>
            </a:r>
            <a:r>
              <a:rPr lang="en-US">
                <a:latin typeface="Times New Roman" charset="0"/>
                <a:cs typeface="Arial Unicode MS" charset="0"/>
              </a:rPr>
              <a:t> consists of all the words that go together to make up the subject.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The Subject...Complete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complete subjects are highlighted in each of the following sentences.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A loud argument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 broke out at the game.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The worried, young pilot 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read the storm warning.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The newspaper article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 mentioned our newest menu item.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The Subject...Simple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Every complete subject contains a </a:t>
            </a:r>
            <a:r>
              <a:rPr lang="en-US" b="1">
                <a:latin typeface="Times New Roman" charset="0"/>
                <a:cs typeface="Arial Unicode MS" charset="0"/>
              </a:rPr>
              <a:t>simple subject</a:t>
            </a:r>
            <a:r>
              <a:rPr lang="en-US">
                <a:latin typeface="Times New Roman" charset="0"/>
                <a:cs typeface="Arial Unicode MS" charset="0"/>
              </a:rPr>
              <a:t>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simple subject, which is a noun or pronoun, is the most important word in the complete subject.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It is the word that names what the sentence is about.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The Subject...Simple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789362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Review the complete subjects highlighted in the  sentences. Which word is the most important in each complete subject?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A loud argument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 broke out at the game.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The worried, young pilot 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read the storm warning.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The newspaper article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 mentioned our newest menu item.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Practice #1 of 3 (Subject)</a:t>
            </a:r>
          </a:p>
        </p:txBody>
      </p:sp>
      <p:sp>
        <p:nvSpPr>
          <p:cNvPr id="26627" name="Oval 2"/>
          <p:cNvSpPr>
            <a:spLocks noChangeArrowheads="1"/>
          </p:cNvSpPr>
          <p:nvPr/>
        </p:nvSpPr>
        <p:spPr bwMode="auto">
          <a:xfrm>
            <a:off x="6172200" y="2057400"/>
            <a:ext cx="16002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66125" cy="4041775"/>
          </a:xfrm>
        </p:spPr>
        <p:txBody>
          <a:bodyPr tIns="21168"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Read the following sentences.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In each one, identify the complete subject by circling it.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cs typeface="Arial Unicode MS" charset="0"/>
              </a:rPr>
              <a:t>Then </a:t>
            </a:r>
            <a:r>
              <a:rPr lang="en-US" sz="2400" u="sng">
                <a:latin typeface="Times New Roman" charset="0"/>
                <a:cs typeface="Arial Unicode MS" charset="0"/>
              </a:rPr>
              <a:t>underline</a:t>
            </a:r>
            <a:r>
              <a:rPr lang="en-US" sz="2400">
                <a:latin typeface="Times New Roman" charset="0"/>
                <a:cs typeface="Arial Unicode MS" charset="0"/>
              </a:rPr>
              <a:t> the simple subject.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US" sz="2400">
              <a:latin typeface="Times New Roman" charset="0"/>
              <a:cs typeface="Arial Unicode MS" charset="0"/>
            </a:endParaRPr>
          </a:p>
          <a:p>
            <a:pPr marL="1727200" lvl="1" indent="-573088" eaLnBrk="1">
              <a:buClr>
                <a:srgbClr val="008080"/>
              </a:buClr>
              <a:buFont typeface="StarSymbo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My severe stomachache seemed better at the doctor's office.</a:t>
            </a:r>
          </a:p>
          <a:p>
            <a:pPr marL="1727200" lvl="1" indent="-573088" eaLnBrk="1">
              <a:buClr>
                <a:srgbClr val="008080"/>
              </a:buClr>
              <a:buFont typeface="StarSymbo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Our new mail carrier slipped on the ice this morning.</a:t>
            </a:r>
          </a:p>
          <a:p>
            <a:pPr marL="1727200" lvl="1" indent="-573088" eaLnBrk="1">
              <a:buClr>
                <a:srgbClr val="008080"/>
              </a:buClr>
              <a:buFont typeface="StarSymbol" charset="0"/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400">
                <a:latin typeface="Times New Roman" charset="0"/>
                <a:ea typeface="Arial Unicode MS" charset="0"/>
                <a:cs typeface="Arial Unicode MS" charset="0"/>
              </a:rPr>
              <a:t>The longest, dreariest road lies between the Nebraska borders.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The Predicate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888" y="1639888"/>
            <a:ext cx="8366125" cy="3638550"/>
          </a:xfrm>
        </p:spPr>
        <p:txBody>
          <a:bodyPr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part of the sentence that explains something about the subject is called the predicate.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predicate can be one word or several words.</a:t>
            </a:r>
          </a:p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cs typeface="Arial Unicode MS" charset="0"/>
              </a:rPr>
              <a:t>The </a:t>
            </a:r>
            <a:r>
              <a:rPr lang="en-US" b="1">
                <a:latin typeface="Times New Roman" charset="0"/>
                <a:cs typeface="Arial Unicode MS" charset="0"/>
              </a:rPr>
              <a:t>complete predicate</a:t>
            </a:r>
            <a:r>
              <a:rPr lang="en-US">
                <a:latin typeface="Times New Roman" charset="0"/>
                <a:cs typeface="Arial Unicode MS" charset="0"/>
              </a:rPr>
              <a:t> consists of all the words that go together to make up the predicate.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747125" cy="992188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>
                <a:latin typeface="Arial" charset="0"/>
                <a:cs typeface="Arial Unicode MS" charset="0"/>
              </a:rPr>
              <a:t>The Predicate...Complete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09725"/>
            <a:ext cx="8366125" cy="4333875"/>
          </a:xfrm>
        </p:spPr>
        <p:txBody>
          <a:bodyPr tIns="24695"/>
          <a:lstStyle/>
          <a:p>
            <a:pPr marL="431800" indent="-323850" eaLnBrk="1">
              <a:buClr>
                <a:srgbClr val="008080"/>
              </a:buClr>
              <a:buSzPct val="45000"/>
              <a:buFont typeface="Wingdings" charset="0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2800">
                <a:latin typeface="Times New Roman" charset="0"/>
                <a:cs typeface="Arial Unicode MS" charset="0"/>
              </a:rPr>
              <a:t>The complete predicates are highlighted in each of the following sentences.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The loud argument </a:t>
            </a: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broke out at the game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The worried, young pilot </a:t>
            </a: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read the storm warning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The newspaper article </a:t>
            </a: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mentioned our newest menu item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Mrs. Dawson </a:t>
            </a: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is our most difficult customer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  <a:p>
            <a:pPr marL="1727200" lvl="1" indent="-573088" eaLnBrk="1">
              <a:buClr>
                <a:srgbClr val="008080"/>
              </a:buClr>
              <a:buSzPct val="75000"/>
              <a:buFont typeface="Symbol" charset="0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My neighbor </a:t>
            </a:r>
            <a:r>
              <a:rPr lang="en-US" b="1">
                <a:latin typeface="Times New Roman" charset="0"/>
                <a:ea typeface="Arial Unicode MS" charset="0"/>
                <a:cs typeface="Arial Unicode MS" charset="0"/>
              </a:rPr>
              <a:t>rarely complains about snow</a:t>
            </a:r>
            <a:r>
              <a:rPr lang="en-US">
                <a:latin typeface="Times New Roman" charset="0"/>
                <a:ea typeface="Arial Unicode MS" charset="0"/>
                <a:cs typeface="Arial Unicode MS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Characters with Glow</Template>
  <TotalTime>460</TotalTime>
  <Words>1201</Words>
  <Application>Microsoft Macintosh PowerPoint</Application>
  <PresentationFormat>Custom</PresentationFormat>
  <Paragraphs>135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Unicode MS</vt:lpstr>
      <vt:lpstr>Times New Roman</vt:lpstr>
      <vt:lpstr>ＭＳ Ｐゴシック</vt:lpstr>
      <vt:lpstr>Wingdings</vt:lpstr>
      <vt:lpstr>Symbol</vt:lpstr>
      <vt:lpstr>StarSymbol</vt:lpstr>
      <vt:lpstr>Office Theme</vt:lpstr>
      <vt:lpstr>What is a sentence?</vt:lpstr>
      <vt:lpstr>Parts of a sentence.</vt:lpstr>
      <vt:lpstr>The Subject</vt:lpstr>
      <vt:lpstr>The Subject...Complete</vt:lpstr>
      <vt:lpstr>The Subject...Simple</vt:lpstr>
      <vt:lpstr>The Subject...Simple</vt:lpstr>
      <vt:lpstr>Practice #1 of 3 (Subject)</vt:lpstr>
      <vt:lpstr>The Predicate</vt:lpstr>
      <vt:lpstr>The Predicate...Complete</vt:lpstr>
      <vt:lpstr>The Predicate...Simple</vt:lpstr>
      <vt:lpstr>The Predicate...Simple</vt:lpstr>
      <vt:lpstr>Practice #2 of 3 (Predicate)</vt:lpstr>
      <vt:lpstr>Practice #2 of 3 (Predicate)</vt:lpstr>
      <vt:lpstr>Compound Subjects &amp; Predicates</vt:lpstr>
      <vt:lpstr>Compound Subjects &amp; Predicates</vt:lpstr>
      <vt:lpstr>Clauses</vt:lpstr>
      <vt:lpstr>Independent Clauses</vt:lpstr>
      <vt:lpstr>Independent Clauses</vt:lpstr>
      <vt:lpstr>Independent Clauses</vt:lpstr>
      <vt:lpstr>Dependent Clauses</vt:lpstr>
      <vt:lpstr>Dependent Clauses</vt:lpstr>
      <vt:lpstr>Practice #3 of 3 (Clauses)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Characters with Glow</dc:title>
  <dc:creator>da Vinci Middle School</dc:creator>
  <dc:description>Presentation Layout Template</dc:description>
  <cp:lastModifiedBy>PPS</cp:lastModifiedBy>
  <cp:revision>5</cp:revision>
  <cp:lastPrinted>2011-03-15T02:52:25Z</cp:lastPrinted>
  <dcterms:created xsi:type="dcterms:W3CDTF">2011-03-14T16:51:34Z</dcterms:created>
  <dcterms:modified xsi:type="dcterms:W3CDTF">2013-05-21T14:02:23Z</dcterms:modified>
</cp:coreProperties>
</file>