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3" r:id="rId8"/>
    <p:sldId id="260" r:id="rId9"/>
    <p:sldId id="261" r:id="rId10"/>
    <p:sldId id="262" r:id="rId11"/>
    <p:sldId id="264" r:id="rId12"/>
    <p:sldId id="271" r:id="rId13"/>
    <p:sldId id="265" r:id="rId14"/>
    <p:sldId id="267" r:id="rId15"/>
    <p:sldId id="266" r:id="rId16"/>
    <p:sldId id="272" r:id="rId17"/>
    <p:sldId id="280" r:id="rId18"/>
    <p:sldId id="281" r:id="rId19"/>
    <p:sldId id="282" r:id="rId20"/>
    <p:sldId id="273" r:id="rId21"/>
    <p:sldId id="274" r:id="rId22"/>
    <p:sldId id="284" r:id="rId23"/>
    <p:sldId id="285" r:id="rId24"/>
    <p:sldId id="275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latin typeface="Helvetica" charset="0"/>
            </a:endParaRPr>
          </a:p>
        </p:txBody>
      </p:sp>
      <p:sp>
        <p:nvSpPr>
          <p:cNvPr id="2054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439B4F-4EFD-2044-BE59-19BA865D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9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B176-F180-4741-A0ED-D322C1A3D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B4C1A-74C6-D647-A21B-C83D22F32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8FE4-5FC4-FA45-B4F9-BED4762CF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5A6A-3816-F246-834D-7E573DE49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73F37-55D5-D341-B8DC-94E16BB9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502EC-89CC-2944-8C72-105EED90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F5ED-7040-7844-BD1E-DD7080722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2BAE-7627-5343-9424-1BDD743F2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6EED-5F6A-6441-95C3-E9C5808FA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44F4-5060-C949-9666-D40D34B7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2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2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Helvetica" charset="0"/>
              </a:defRPr>
            </a:lvl1pPr>
          </a:lstStyle>
          <a:p>
            <a:pPr>
              <a:defRPr/>
            </a:pPr>
            <a:fld id="{FF223C58-2E40-BA4F-B72A-54A9DBC6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678738" cy="1081088"/>
          </a:xfrm>
        </p:spPr>
        <p:txBody>
          <a:bodyPr/>
          <a:lstStyle/>
          <a:p>
            <a:pPr algn="ctr" eaLnBrk="1" hangingPunct="1"/>
            <a:r>
              <a:rPr lang="en-US">
                <a:latin typeface="Helvetica" charset="0"/>
              </a:rPr>
              <a:t>Sentence Fragments</a:t>
            </a:r>
          </a:p>
        </p:txBody>
      </p:sp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1529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372600" cy="9144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Helvetica" charset="0"/>
              </a:rPr>
              <a:t>Fragment Type 2: Subordinate </a:t>
            </a:r>
            <a:r>
              <a:rPr lang="en-US" sz="3600" dirty="0" smtClean="0">
                <a:latin typeface="Helvetica" charset="0"/>
              </a:rPr>
              <a:t>Conjunctions</a:t>
            </a:r>
            <a:endParaRPr lang="en-US" sz="3600" dirty="0">
              <a:latin typeface="Helvetica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110537" cy="22098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If we look at our </a:t>
            </a:r>
            <a:r>
              <a:rPr lang="en-US" dirty="0" smtClean="0">
                <a:latin typeface="Helvetica" charset="0"/>
              </a:rPr>
              <a:t>previous sample sentences, </a:t>
            </a:r>
            <a:r>
              <a:rPr lang="en-US" dirty="0">
                <a:latin typeface="Helvetica" charset="0"/>
              </a:rPr>
              <a:t>what are some differences between the dependent and independent clauses?</a:t>
            </a:r>
          </a:p>
          <a:p>
            <a:pPr eaLnBrk="1" hangingPunct="1"/>
            <a:endParaRPr lang="en-US" dirty="0">
              <a:latin typeface="Helvetica" charset="0"/>
            </a:endParaRPr>
          </a:p>
          <a:p>
            <a:pPr eaLnBrk="1" hangingPunct="1"/>
            <a:endParaRPr lang="en-US" dirty="0"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052756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870" y="3733800"/>
            <a:ext cx="2958130" cy="3124200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Fragment Type 2: Subordinate Conjuctions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These </a:t>
            </a:r>
            <a:r>
              <a:rPr lang="ja-JP" altLang="en-US" dirty="0">
                <a:latin typeface="Helvetica" charset="0"/>
              </a:rPr>
              <a:t>“</a:t>
            </a:r>
            <a:r>
              <a:rPr lang="en-US" altLang="ja-JP" b="1" dirty="0">
                <a:latin typeface="Helvetica" charset="0"/>
              </a:rPr>
              <a:t>extra</a:t>
            </a:r>
            <a:r>
              <a:rPr lang="ja-JP" altLang="en-US" dirty="0">
                <a:latin typeface="Helvetica" charset="0"/>
              </a:rPr>
              <a:t>”</a:t>
            </a:r>
            <a:r>
              <a:rPr lang="en-US" altLang="ja-JP" dirty="0">
                <a:latin typeface="Helvetica" charset="0"/>
              </a:rPr>
              <a:t> words in our dependent clauses are called subordinate conjunctions</a:t>
            </a:r>
            <a:r>
              <a:rPr lang="en-US" altLang="ja-JP" dirty="0" smtClean="0">
                <a:latin typeface="Helvetica" charset="0"/>
              </a:rPr>
              <a:t>.</a:t>
            </a:r>
          </a:p>
          <a:p>
            <a:pPr eaLnBrk="1" hangingPunct="1"/>
            <a:r>
              <a:rPr lang="en-US" altLang="ja-JP" dirty="0" smtClean="0">
                <a:latin typeface="Helvetica" charset="0"/>
              </a:rPr>
              <a:t>They modify a dependent, or subordinate, clause in some way.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Fragment Type 2: Subordinate Conjuctions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If a group of words that would normally be a complete sentence is preceded by a subordinate conjunction, something more is needed to complete the thought.</a:t>
            </a:r>
          </a:p>
          <a:p>
            <a:pPr lvl="1" eaLnBrk="1" hangingPunct="1">
              <a:buFont typeface="Arial"/>
              <a:buChar char="•"/>
            </a:pPr>
            <a:r>
              <a:rPr lang="en-US" b="1" dirty="0" smtClean="0">
                <a:latin typeface="Helvetica" charset="0"/>
              </a:rPr>
              <a:t>If I left an hour later than normal</a:t>
            </a:r>
            <a:r>
              <a:rPr lang="en-US" dirty="0" smtClean="0">
                <a:latin typeface="Helvetica" charset="0"/>
              </a:rPr>
              <a:t>, I missed my favorite talk show.  That is what I really do with my free time.</a:t>
            </a:r>
          </a:p>
          <a:p>
            <a:pPr lvl="1" eaLnBrk="1" hangingPunct="1">
              <a:buFont typeface="Arial"/>
              <a:buChar char="•"/>
            </a:pPr>
            <a:r>
              <a:rPr lang="en-US" b="1" dirty="0" smtClean="0">
                <a:latin typeface="Helvetica" charset="0"/>
              </a:rPr>
              <a:t>Whenever Rita tried to explain herself</a:t>
            </a:r>
            <a:r>
              <a:rPr lang="en-US" dirty="0" smtClean="0">
                <a:latin typeface="Helvetica" charset="0"/>
              </a:rPr>
              <a:t>, she confused her words and just babbled incoherently.</a:t>
            </a:r>
            <a:endParaRPr lang="en-US" b="1" dirty="0" smtClean="0">
              <a:latin typeface="Helvetica" charset="0"/>
            </a:endParaRPr>
          </a:p>
          <a:p>
            <a:pPr lvl="1" eaLnBrk="1" hangingPunct="1">
              <a:buFont typeface="Arial"/>
              <a:buChar char="•"/>
            </a:pPr>
            <a:endParaRPr lang="en-US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0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Subordinate Conjuctions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Here are some subordinate conjunctions:</a:t>
            </a:r>
          </a:p>
          <a:p>
            <a:pPr eaLnBrk="1" hangingPunct="1">
              <a:buFont typeface="Wingdings" charset="0"/>
              <a:buNone/>
            </a:pPr>
            <a:endParaRPr lang="en-US" dirty="0" smtClean="0">
              <a:latin typeface="Helvetic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Helvetica" charset="0"/>
              </a:rPr>
              <a:t>after </a:t>
            </a:r>
            <a:r>
              <a:rPr lang="en-US" dirty="0">
                <a:latin typeface="Helvetica" charset="0"/>
              </a:rPr>
              <a:t>	although	</a:t>
            </a:r>
            <a:r>
              <a:rPr lang="en-US" dirty="0" smtClean="0">
                <a:latin typeface="Helvetica" charset="0"/>
              </a:rPr>
              <a:t>	though</a:t>
            </a:r>
            <a:r>
              <a:rPr lang="en-US" dirty="0">
                <a:latin typeface="Helvetica" charset="0"/>
              </a:rPr>
              <a:t>	where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Helvetica" charset="0"/>
              </a:rPr>
              <a:t>if</a:t>
            </a:r>
            <a:r>
              <a:rPr lang="en-US" dirty="0">
                <a:latin typeface="Helvetica" charset="0"/>
              </a:rPr>
              <a:t>			once		</a:t>
            </a:r>
            <a:r>
              <a:rPr lang="en-US" dirty="0" smtClean="0">
                <a:latin typeface="Helvetica" charset="0"/>
              </a:rPr>
              <a:t>	unless</a:t>
            </a:r>
            <a:r>
              <a:rPr lang="en-US" dirty="0">
                <a:latin typeface="Helvetica" charset="0"/>
              </a:rPr>
              <a:t>	while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Helvetica" charset="0"/>
              </a:rPr>
              <a:t>as</a:t>
            </a:r>
            <a:r>
              <a:rPr lang="en-US" dirty="0">
                <a:latin typeface="Helvetica" charset="0"/>
              </a:rPr>
              <a:t>		because	</a:t>
            </a:r>
            <a:r>
              <a:rPr lang="en-US" dirty="0" smtClean="0">
                <a:latin typeface="Helvetica" charset="0"/>
              </a:rPr>
              <a:t>	since</a:t>
            </a:r>
            <a:r>
              <a:rPr lang="en-US" dirty="0">
                <a:latin typeface="Helvetica" charset="0"/>
              </a:rPr>
              <a:t>	until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Helvetica" charset="0"/>
              </a:rPr>
              <a:t>w</a:t>
            </a:r>
            <a:r>
              <a:rPr lang="en-US" dirty="0" smtClean="0">
                <a:latin typeface="Helvetica" charset="0"/>
              </a:rPr>
              <a:t>hile</a:t>
            </a:r>
            <a:r>
              <a:rPr lang="en-US" dirty="0">
                <a:latin typeface="Helvetica" charset="0"/>
              </a:rPr>
              <a:t>	than		</a:t>
            </a:r>
            <a:r>
              <a:rPr lang="en-US" dirty="0" smtClean="0">
                <a:latin typeface="Helvetica" charset="0"/>
              </a:rPr>
              <a:t>	before</a:t>
            </a:r>
            <a:r>
              <a:rPr lang="en-US" dirty="0">
                <a:latin typeface="Helvetica" charset="0"/>
              </a:rPr>
              <a:t>	that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Helvetica" charset="0"/>
              </a:rPr>
              <a:t>whenever</a:t>
            </a:r>
            <a:r>
              <a:rPr lang="en-US" dirty="0">
                <a:latin typeface="Helvetica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Practice Together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Combine these fragments to make </a:t>
            </a:r>
            <a:r>
              <a:rPr lang="en-US" dirty="0" smtClean="0">
                <a:latin typeface="Helvetica" charset="0"/>
              </a:rPr>
              <a:t>a REAL </a:t>
            </a:r>
            <a:r>
              <a:rPr lang="en-US" dirty="0">
                <a:latin typeface="Helvetica" charset="0"/>
              </a:rPr>
              <a:t>sentence.</a:t>
            </a:r>
          </a:p>
          <a:p>
            <a:pPr eaLnBrk="1" hangingPunct="1"/>
            <a:endParaRPr lang="en-US" dirty="0">
              <a:latin typeface="Helvetica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Helvetica" charset="0"/>
              </a:rPr>
              <a:t>Emily sat on the sofa. Wondering what to do next.</a:t>
            </a:r>
          </a:p>
          <a:p>
            <a:pPr marL="0" indent="0" eaLnBrk="1" hangingPunct="1">
              <a:buNone/>
            </a:pPr>
            <a:endParaRPr lang="en-US" dirty="0" smtClean="0">
              <a:latin typeface="Helvetica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Helvetica" charset="0"/>
              </a:rPr>
              <a:t>Descending </a:t>
            </a:r>
            <a:r>
              <a:rPr lang="en-US" dirty="0">
                <a:latin typeface="Helvetica" charset="0"/>
              </a:rPr>
              <a:t>from the sky. We saw aliens.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28963" y="3251200"/>
            <a:ext cx="6350000" cy="360680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MORE Subordinate Conjuctions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110537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Sometimes a subordinate conjunction is a phrase rather than a single word:</a:t>
            </a:r>
            <a:endParaRPr lang="en-US" dirty="0">
              <a:latin typeface="Helvetic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if…			</a:t>
            </a:r>
            <a:endParaRPr lang="en-US" dirty="0" smtClean="0">
              <a:solidFill>
                <a:srgbClr val="FF0000"/>
              </a:solidFill>
              <a:latin typeface="Helvetic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though…		</a:t>
            </a:r>
            <a:endParaRPr lang="en-US" dirty="0" smtClean="0">
              <a:solidFill>
                <a:srgbClr val="FF0000"/>
              </a:solidFill>
              <a:latin typeface="Helvetic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long as…		</a:t>
            </a:r>
            <a:endParaRPr lang="en-US" dirty="0" smtClean="0">
              <a:solidFill>
                <a:srgbClr val="FF0000"/>
              </a:solidFill>
              <a:latin typeface="Helvetic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soon as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…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Even though…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In order that…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So that…</a:t>
            </a:r>
          </a:p>
          <a:p>
            <a:pPr eaLnBrk="1" hangingPunct="1">
              <a:buNone/>
            </a:pPr>
            <a:endParaRPr lang="en-US" dirty="0" smtClean="0">
              <a:solidFill>
                <a:srgbClr val="FF0000"/>
              </a:solidFill>
              <a:latin typeface="Helvetica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FF0000"/>
              </a:solidFill>
              <a:latin typeface="Helvetic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solidFill>
                <a:srgbClr val="FF0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as Sentence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clauses are only one type of sentence fragment.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phrase</a:t>
            </a:r>
            <a:r>
              <a:rPr lang="en-US" dirty="0" smtClean="0"/>
              <a:t> is a group of words that does not contain a subject or a predicate and does not complete a 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/>
          <a:srcRect t="28422" b="29836"/>
          <a:stretch/>
        </p:blipFill>
        <p:spPr>
          <a:xfrm>
            <a:off x="5449742" y="533400"/>
            <a:ext cx="3657600" cy="152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as Sentence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class was ready for the next step.</a:t>
            </a:r>
          </a:p>
          <a:p>
            <a:pPr>
              <a:buFont typeface="Arial"/>
              <a:buChar char="•"/>
            </a:pPr>
            <a:r>
              <a:rPr lang="en-US" dirty="0" smtClean="0"/>
              <a:t>Talking to the poltergeist.</a:t>
            </a:r>
          </a:p>
          <a:p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Watching the sky.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picnickers saw the aliens descend.</a:t>
            </a:r>
          </a:p>
          <a:p>
            <a:pPr>
              <a:buFont typeface="Arial"/>
              <a:buChar char="•"/>
            </a:pPr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Alone for the first time in a year.</a:t>
            </a:r>
          </a:p>
          <a:p>
            <a:pPr>
              <a:buFont typeface="Arial"/>
              <a:buChar char="•"/>
            </a:pPr>
            <a:r>
              <a:rPr lang="en-US" dirty="0" smtClean="0"/>
              <a:t>I was comforted by the fact that I had stolen my mother’s ladder.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00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as Sentence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previous sentences, combining the two sets of words will make one complete sentence.</a:t>
            </a:r>
          </a:p>
          <a:p>
            <a:r>
              <a:rPr lang="en-US" dirty="0" smtClean="0"/>
              <a:t>With some of the word pairs, only a comma is needed.</a:t>
            </a:r>
          </a:p>
          <a:p>
            <a:r>
              <a:rPr lang="en-US" dirty="0" smtClean="0"/>
              <a:t>With others, a few extra words must be added to incorporate the phrases into the rest of the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as Sentence Fragments—</a:t>
            </a:r>
            <a:r>
              <a:rPr lang="en-US" b="1" dirty="0" smtClean="0"/>
              <a:t>Combine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class was ready for the next step.</a:t>
            </a:r>
          </a:p>
          <a:p>
            <a:pPr>
              <a:buFont typeface="Arial"/>
              <a:buChar char="•"/>
            </a:pPr>
            <a:r>
              <a:rPr lang="en-US" dirty="0" smtClean="0"/>
              <a:t>Talking to the poltergeist.</a:t>
            </a:r>
          </a:p>
          <a:p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Watching the sky.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picnickers saw the aliens descend.</a:t>
            </a:r>
          </a:p>
          <a:p>
            <a:pPr>
              <a:buFont typeface="Arial"/>
              <a:buChar char="•"/>
            </a:pPr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Alone for the first time </a:t>
            </a:r>
            <a:r>
              <a:rPr lang="en-US" smtClean="0"/>
              <a:t>in a year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I was comforted by the fact that I had stolen my mother’s ladder.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31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Review: What makes a complete sentence?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Subject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What is the subject in each sentence?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Our teacher always buys some sanity on the way home.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The white mark around the black cat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</a:rPr>
              <a:t>s neck seemed to form into a noose.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Because she loved her sister, Isabelle took the slap for Ruth.</a:t>
            </a:r>
          </a:p>
          <a:p>
            <a:pPr lvl="2" eaLnBrk="1" hangingPunct="1"/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#1-5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267200" y="1643743"/>
            <a:ext cx="4572000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Separated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 fragment is part of a complete sentence, but is written as a separate sentence.</a:t>
            </a:r>
          </a:p>
          <a:p>
            <a:r>
              <a:rPr lang="en-US" dirty="0" smtClean="0"/>
              <a:t>Which of the following word groups expresses a complete thought?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9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10" y="0"/>
            <a:ext cx="22098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Separated Fragments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Blazer fans drove all over the Rose Quarter.</a:t>
            </a:r>
          </a:p>
          <a:p>
            <a:pPr>
              <a:buFont typeface="Arial"/>
              <a:buChar char="•"/>
            </a:pPr>
            <a:r>
              <a:rPr lang="en-US" dirty="0" smtClean="0"/>
              <a:t>And looked for a parking spot.</a:t>
            </a:r>
          </a:p>
          <a:p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Faulty equipment and poor workmanship.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refused to pay the bill in full.</a:t>
            </a:r>
          </a:p>
          <a:p>
            <a:pPr>
              <a:buFont typeface="Arial"/>
              <a:buChar char="•"/>
            </a:pPr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In the water garden outside our school.</a:t>
            </a:r>
          </a:p>
          <a:p>
            <a:pPr>
              <a:buFont typeface="Arial"/>
              <a:buChar char="•"/>
            </a:pPr>
            <a:r>
              <a:rPr lang="en-US" dirty="0" smtClean="0"/>
              <a:t>Canada geese have built a nest.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34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Separated Fragments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 smtClean="0"/>
              <a:t>The Blazer fans drove all over the Rose Quarter.</a:t>
            </a:r>
          </a:p>
          <a:p>
            <a:pPr>
              <a:buFont typeface="Arial"/>
              <a:buChar char="•"/>
            </a:pPr>
            <a:r>
              <a:rPr lang="en-US" dirty="0" smtClean="0"/>
              <a:t>And looked for a parking spot.</a:t>
            </a:r>
          </a:p>
          <a:p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Faulty equipment and poor workmanship.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They refused to pay the bill in full.</a:t>
            </a:r>
          </a:p>
          <a:p>
            <a:pPr>
              <a:buFont typeface="Arial"/>
              <a:buChar char="•"/>
            </a:pPr>
            <a:endParaRPr lang="en-US" sz="1000" dirty="0"/>
          </a:p>
          <a:p>
            <a:pPr>
              <a:buFont typeface="Arial"/>
              <a:buChar char="•"/>
            </a:pPr>
            <a:r>
              <a:rPr lang="en-US" dirty="0" smtClean="0"/>
              <a:t>In the water garden outside our school.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Canada geese have built a nest.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473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more than one way to combine the sentences (and skin a cat), but here are some examples: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fans drove all over the Rose Quarter and looked for a parking spot.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refused to pay the bill because of faulty equipment and poor workmanship.</a:t>
            </a:r>
          </a:p>
          <a:p>
            <a:pPr>
              <a:buFont typeface="Arial"/>
              <a:buChar char="•"/>
            </a:pPr>
            <a:r>
              <a:rPr lang="en-US" dirty="0" smtClean="0"/>
              <a:t>In the water garden outside our school, Canada geese have built a nest.</a:t>
            </a:r>
          </a:p>
        </p:txBody>
      </p:sp>
    </p:spTree>
    <p:extLst>
      <p:ext uri="{BB962C8B-B14F-4D97-AF65-F5344CB8AC3E}">
        <p14:creationId xmlns:p14="http://schemas.microsoft.com/office/powerpoint/2010/main" val="425834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#6-10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191000" y="1906124"/>
            <a:ext cx="4686300" cy="46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Review: What makes a sentence?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Predicate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What is the predicate in each subject?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We could not go to Silver Star Mountain this weekend because of avalanche danger.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I watched in horror as my dog consumed the entirety of my fallen </a:t>
            </a:r>
            <a:r>
              <a:rPr lang="en-US" dirty="0" smtClean="0">
                <a:latin typeface="Helvetica" charset="0"/>
                <a:ea typeface="ＭＳ Ｐゴシック" charset="0"/>
              </a:rPr>
              <a:t>sandwich.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2" eaLnBrk="1" hangingPunct="1"/>
            <a:endParaRPr lang="en-US" dirty="0">
              <a:latin typeface="Helvetica" charset="0"/>
              <a:ea typeface="ＭＳ Ｐゴシック" charset="0"/>
            </a:endParaRPr>
          </a:p>
          <a:p>
            <a:pPr lvl="2" eaLnBrk="1" hangingPunct="1"/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complete thoughts?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057400"/>
            <a:ext cx="8110537" cy="4191000"/>
          </a:xfrm>
        </p:spPr>
        <p:txBody>
          <a:bodyPr/>
          <a:lstStyle/>
          <a:p>
            <a:r>
              <a:rPr lang="en-US" dirty="0" smtClean="0"/>
              <a:t>We write in complete sentences to communicate our ideas accurately.</a:t>
            </a:r>
          </a:p>
          <a:p>
            <a:r>
              <a:rPr lang="en-US" dirty="0" smtClean="0"/>
              <a:t>Incomplete sentences—fragments—while popular with advertisers, have no place in school or work.</a:t>
            </a:r>
          </a:p>
          <a:p>
            <a:r>
              <a:rPr lang="en-US" dirty="0" smtClean="0"/>
              <a:t>A well-written sentence leaves little room for the reader to misunderstand.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complete thoughts?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057400"/>
            <a:ext cx="8110537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Bob,</a:t>
            </a:r>
          </a:p>
          <a:p>
            <a:pPr marL="0" indent="0">
              <a:buNone/>
            </a:pPr>
            <a:r>
              <a:rPr lang="en-US" dirty="0" smtClean="0"/>
              <a:t>Can’t get this to work.  Think it’s got something wrong with the alternator.  Been a problem already. You remember.  Can you fix this?  Need it before the meeting next week.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Bart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715000" y="4648200"/>
            <a:ext cx="342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Sentence Fragments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Sentence fragments are incomplete sentences.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So, based on your </a:t>
            </a:r>
            <a:r>
              <a:rPr lang="en-US" dirty="0" smtClean="0">
                <a:latin typeface="Helvetica" charset="0"/>
                <a:ea typeface="ＭＳ Ｐゴシック" charset="0"/>
              </a:rPr>
              <a:t>previous lessons, </a:t>
            </a:r>
            <a:r>
              <a:rPr lang="en-US" dirty="0">
                <a:latin typeface="Helvetica" charset="0"/>
                <a:ea typeface="ＭＳ Ｐゴシック" charset="0"/>
              </a:rPr>
              <a:t>what can be missing from a sentence fragment.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1. ???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2. ???</a:t>
            </a:r>
          </a:p>
          <a:p>
            <a:pPr lvl="2" eaLnBrk="1" hangingPunct="1"/>
            <a:r>
              <a:rPr lang="en-US" dirty="0">
                <a:latin typeface="Helvetica" charset="0"/>
                <a:ea typeface="ＭＳ Ｐゴシック" charset="0"/>
              </a:rPr>
              <a:t>3. ???</a:t>
            </a:r>
          </a:p>
          <a:p>
            <a:pPr lvl="2" eaLnBrk="1" hangingPunct="1"/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Sentence Fragments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Sometimes sentence fragments can have a subject, and a verb, but the thought is incomplete.</a:t>
            </a:r>
          </a:p>
          <a:p>
            <a:pPr eaLnBrk="1" hangingPunct="1"/>
            <a:r>
              <a:rPr lang="en-US">
                <a:latin typeface="Helvetica" charset="0"/>
              </a:rPr>
              <a:t>These sound obvious. However, we still see them a lot in writing.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Fragment Type 1: Dependent Clauses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Helvetica" charset="0"/>
              </a:rPr>
              <a:t>dependent </a:t>
            </a:r>
            <a:r>
              <a:rPr lang="en-US" b="1" dirty="0" smtClean="0">
                <a:solidFill>
                  <a:srgbClr val="FF0000"/>
                </a:solidFill>
                <a:latin typeface="Helvetica" charset="0"/>
              </a:rPr>
              <a:t>clause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</a:rPr>
              <a:t>, or subordinate, </a:t>
            </a:r>
            <a:r>
              <a:rPr lang="en-US" dirty="0" smtClean="0">
                <a:latin typeface="Helvetica" charset="0"/>
              </a:rPr>
              <a:t>cannot </a:t>
            </a:r>
            <a:r>
              <a:rPr lang="en-US" dirty="0">
                <a:latin typeface="Helvetica" charset="0"/>
              </a:rPr>
              <a:t>stand by itself as a sentence.</a:t>
            </a:r>
          </a:p>
          <a:p>
            <a:pPr eaLnBrk="1" hangingPunct="1"/>
            <a:r>
              <a:rPr lang="en-US" dirty="0">
                <a:latin typeface="Helvetica" charset="0"/>
              </a:rPr>
              <a:t>Even though a dependent clause my have a </a:t>
            </a:r>
            <a:r>
              <a:rPr lang="en-US" b="1" dirty="0">
                <a:latin typeface="Helvetica" charset="0"/>
              </a:rPr>
              <a:t>subject</a:t>
            </a:r>
            <a:r>
              <a:rPr lang="en-US" dirty="0">
                <a:latin typeface="Helvetica" charset="0"/>
              </a:rPr>
              <a:t> and a </a:t>
            </a:r>
            <a:r>
              <a:rPr lang="en-US" u="sng" dirty="0">
                <a:latin typeface="Helvetica" charset="0"/>
              </a:rPr>
              <a:t>verb</a:t>
            </a:r>
            <a:r>
              <a:rPr lang="en-US" dirty="0">
                <a:latin typeface="Helvetica" charset="0"/>
              </a:rPr>
              <a:t>, the meaning is incomplete.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Examples: Before </a:t>
            </a:r>
            <a:r>
              <a:rPr lang="en-US" b="1" dirty="0">
                <a:latin typeface="Helvetica" charset="0"/>
                <a:ea typeface="ＭＳ Ｐゴシック" charset="0"/>
              </a:rPr>
              <a:t>we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u="sng" dirty="0">
                <a:latin typeface="Helvetica" charset="0"/>
                <a:ea typeface="ＭＳ Ｐゴシック" charset="0"/>
              </a:rPr>
              <a:t>went</a:t>
            </a:r>
            <a:r>
              <a:rPr lang="en-US" dirty="0">
                <a:latin typeface="Helvetica" charset="0"/>
                <a:ea typeface="ＭＳ Ｐゴシック" charset="0"/>
              </a:rPr>
              <a:t> on to the next project.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If </a:t>
            </a:r>
            <a:r>
              <a:rPr lang="en-US" b="1" dirty="0">
                <a:latin typeface="Helvetica" charset="0"/>
                <a:ea typeface="ＭＳ Ｐゴシック" charset="0"/>
              </a:rPr>
              <a:t>the road</a:t>
            </a: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u="sng">
                <a:latin typeface="Helvetica" charset="0"/>
                <a:ea typeface="ＭＳ Ｐゴシック" charset="0"/>
              </a:rPr>
              <a:t>is</a:t>
            </a:r>
            <a:r>
              <a:rPr lang="en-US">
                <a:latin typeface="Helvetica" charset="0"/>
                <a:ea typeface="ＭＳ Ｐゴシック" charset="0"/>
              </a:rPr>
              <a:t> </a:t>
            </a:r>
            <a:r>
              <a:rPr lang="en-US" smtClean="0">
                <a:latin typeface="Helvetica" charset="0"/>
                <a:ea typeface="ＭＳ Ｐゴシック" charset="0"/>
              </a:rPr>
              <a:t>too </a:t>
            </a:r>
            <a:r>
              <a:rPr lang="en-US" dirty="0">
                <a:latin typeface="Helvetica" charset="0"/>
                <a:ea typeface="ＭＳ Ｐゴシック" charset="0"/>
              </a:rPr>
              <a:t>icy for traffic.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</a:rPr>
              <a:t>Which is the sentence, and which is the fragment?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Helvetica" charset="0"/>
              </a:rPr>
              <a:t>I</a:t>
            </a:r>
            <a:r>
              <a:rPr lang="en-US" sz="2800">
                <a:latin typeface="Helvetica" charset="0"/>
              </a:rPr>
              <a:t> </a:t>
            </a:r>
            <a:r>
              <a:rPr lang="en-US" sz="2800" u="sng">
                <a:latin typeface="Helvetica" charset="0"/>
              </a:rPr>
              <a:t>left</a:t>
            </a:r>
            <a:r>
              <a:rPr lang="en-US" sz="2800">
                <a:latin typeface="Helvetica" charset="0"/>
              </a:rPr>
              <a:t> an hour later than normal.</a:t>
            </a:r>
          </a:p>
          <a:p>
            <a:pPr eaLnBrk="1" hangingPunct="1"/>
            <a:r>
              <a:rPr lang="en-US" sz="2800">
                <a:latin typeface="Helvetica" charset="0"/>
              </a:rPr>
              <a:t>If </a:t>
            </a:r>
            <a:r>
              <a:rPr lang="en-US" sz="2800" b="1">
                <a:latin typeface="Helvetica" charset="0"/>
              </a:rPr>
              <a:t>I</a:t>
            </a:r>
            <a:r>
              <a:rPr lang="en-US" sz="2800">
                <a:latin typeface="Helvetica" charset="0"/>
              </a:rPr>
              <a:t> </a:t>
            </a:r>
            <a:r>
              <a:rPr lang="en-US" sz="2800" u="sng">
                <a:latin typeface="Helvetica" charset="0"/>
              </a:rPr>
              <a:t>left</a:t>
            </a:r>
            <a:r>
              <a:rPr lang="en-US" sz="2800">
                <a:latin typeface="Helvetica" charset="0"/>
              </a:rPr>
              <a:t> an hour earlier than normal.</a:t>
            </a:r>
          </a:p>
          <a:p>
            <a:pPr eaLnBrk="1" hangingPunct="1"/>
            <a:endParaRPr lang="en-US" sz="2800">
              <a:latin typeface="Helvetica" charset="0"/>
            </a:endParaRPr>
          </a:p>
          <a:p>
            <a:pPr eaLnBrk="1" hangingPunct="1"/>
            <a:r>
              <a:rPr lang="en-US" sz="2800">
                <a:latin typeface="Helvetica" charset="0"/>
              </a:rPr>
              <a:t>When </a:t>
            </a:r>
            <a:r>
              <a:rPr lang="en-US" sz="2800" b="1">
                <a:latin typeface="Helvetica" charset="0"/>
              </a:rPr>
              <a:t>our group</a:t>
            </a:r>
            <a:r>
              <a:rPr lang="en-US" sz="2800">
                <a:latin typeface="Helvetica" charset="0"/>
              </a:rPr>
              <a:t> </a:t>
            </a:r>
            <a:r>
              <a:rPr lang="en-US" sz="2800" u="sng">
                <a:latin typeface="Helvetica" charset="0"/>
              </a:rPr>
              <a:t>finished</a:t>
            </a:r>
            <a:r>
              <a:rPr lang="en-US" sz="2800">
                <a:latin typeface="Helvetica" charset="0"/>
              </a:rPr>
              <a:t> its report.</a:t>
            </a:r>
          </a:p>
          <a:p>
            <a:pPr eaLnBrk="1" hangingPunct="1"/>
            <a:r>
              <a:rPr lang="en-US" sz="2800">
                <a:latin typeface="Helvetica" charset="0"/>
              </a:rPr>
              <a:t>Our </a:t>
            </a:r>
            <a:r>
              <a:rPr lang="en-US" sz="2800" b="1">
                <a:latin typeface="Helvetica" charset="0"/>
              </a:rPr>
              <a:t>group</a:t>
            </a:r>
            <a:r>
              <a:rPr lang="en-US" sz="2800">
                <a:latin typeface="Helvetica" charset="0"/>
              </a:rPr>
              <a:t> </a:t>
            </a:r>
            <a:r>
              <a:rPr lang="en-US" sz="2800" u="sng">
                <a:latin typeface="Helvetica" charset="0"/>
              </a:rPr>
              <a:t>finished</a:t>
            </a:r>
            <a:r>
              <a:rPr lang="en-US" sz="2800">
                <a:latin typeface="Helvetica" charset="0"/>
              </a:rPr>
              <a:t> its report.</a:t>
            </a:r>
          </a:p>
          <a:p>
            <a:pPr eaLnBrk="1" hangingPunct="1"/>
            <a:endParaRPr lang="en-US" sz="2800">
              <a:latin typeface="Helvetica" charset="0"/>
            </a:endParaRPr>
          </a:p>
          <a:p>
            <a:pPr eaLnBrk="1" hangingPunct="1"/>
            <a:r>
              <a:rPr lang="en-US" sz="2800">
                <a:latin typeface="Helvetica" charset="0"/>
              </a:rPr>
              <a:t>Whenever </a:t>
            </a:r>
            <a:r>
              <a:rPr lang="en-US" sz="2800" b="1">
                <a:latin typeface="Helvetica" charset="0"/>
              </a:rPr>
              <a:t>Rita</a:t>
            </a:r>
            <a:r>
              <a:rPr lang="en-US" sz="2800">
                <a:latin typeface="Helvetica" charset="0"/>
              </a:rPr>
              <a:t> </a:t>
            </a:r>
            <a:r>
              <a:rPr lang="en-US" sz="2800" u="sng">
                <a:latin typeface="Helvetica" charset="0"/>
              </a:rPr>
              <a:t>tried</a:t>
            </a:r>
            <a:r>
              <a:rPr lang="en-US" sz="2800">
                <a:latin typeface="Helvetica" charset="0"/>
              </a:rPr>
              <a:t> to explain herself.</a:t>
            </a:r>
          </a:p>
          <a:p>
            <a:pPr eaLnBrk="1" hangingPunct="1"/>
            <a:r>
              <a:rPr lang="en-US" sz="2800" b="1">
                <a:latin typeface="Helvetica" charset="0"/>
              </a:rPr>
              <a:t>Rita</a:t>
            </a:r>
            <a:r>
              <a:rPr lang="en-US" sz="2800">
                <a:latin typeface="Helvetica" charset="0"/>
              </a:rPr>
              <a:t> </a:t>
            </a:r>
            <a:r>
              <a:rPr lang="en-US" sz="2800" u="sng">
                <a:latin typeface="Helvetica" charset="0"/>
              </a:rPr>
              <a:t>tried</a:t>
            </a:r>
            <a:r>
              <a:rPr lang="en-US" sz="2800">
                <a:latin typeface="Helvetica" charset="0"/>
              </a:rPr>
              <a:t> to explain herself.</a:t>
            </a:r>
            <a:endParaRPr lang="en-US" sz="2800" b="1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PPS Leopard:Applications:Microsoft Office 2004:Templates:Presentations:Designs:Bold Stripes</Template>
  <TotalTime>381</TotalTime>
  <Words>984</Words>
  <Application>Microsoft Macintosh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Bold Stripes</vt:lpstr>
      <vt:lpstr>Sentence Fragments</vt:lpstr>
      <vt:lpstr>Review: What makes a complete sentence?</vt:lpstr>
      <vt:lpstr>Review: What makes a sentence?</vt:lpstr>
      <vt:lpstr>Why use complete thoughts?</vt:lpstr>
      <vt:lpstr>Why use complete thoughts?</vt:lpstr>
      <vt:lpstr>Sentence Fragments</vt:lpstr>
      <vt:lpstr>Sentence Fragments</vt:lpstr>
      <vt:lpstr>Fragment Type 1: Dependent Clauses</vt:lpstr>
      <vt:lpstr>Which is the sentence, and which is the fragment?</vt:lpstr>
      <vt:lpstr>Fragment Type 2: Subordinate Conjunctions</vt:lpstr>
      <vt:lpstr>Fragment Type 2: Subordinate Conjuctions</vt:lpstr>
      <vt:lpstr>Fragment Type 2: Subordinate Conjuctions</vt:lpstr>
      <vt:lpstr>Subordinate Conjuctions</vt:lpstr>
      <vt:lpstr>Practice Together</vt:lpstr>
      <vt:lpstr>MORE Subordinate Conjuctions</vt:lpstr>
      <vt:lpstr>PHRASES as Sentence Fragments</vt:lpstr>
      <vt:lpstr>PHRASES as Sentence Fragments</vt:lpstr>
      <vt:lpstr>PHRASES as Sentence Fragments</vt:lpstr>
      <vt:lpstr>PHRASES as Sentence Fragments—Combine </vt:lpstr>
      <vt:lpstr>Practice</vt:lpstr>
      <vt:lpstr>Separated Fragments</vt:lpstr>
      <vt:lpstr>Separated Fragments</vt:lpstr>
      <vt:lpstr>Separated Fragments</vt:lpstr>
      <vt:lpstr>Combined Sentences</vt:lpstr>
      <vt:lpstr>Practice</vt:lpstr>
    </vt:vector>
  </TitlesOfParts>
  <Company>Portland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#2</dc:title>
  <dc:creator>PPS</dc:creator>
  <cp:lastModifiedBy>PPS IT Dept</cp:lastModifiedBy>
  <cp:revision>17</cp:revision>
  <cp:lastPrinted>2015-02-09T23:47:17Z</cp:lastPrinted>
  <dcterms:created xsi:type="dcterms:W3CDTF">2011-04-04T16:08:46Z</dcterms:created>
  <dcterms:modified xsi:type="dcterms:W3CDTF">2015-02-09T23:47:23Z</dcterms:modified>
</cp:coreProperties>
</file>