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20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DCFCB3B4-6EC3-5246-BDBD-5F57E2F9D7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BF4C67-D9DF-B449-956B-20A2E5875B38}" type="slidenum">
              <a:rPr lang="en-US"/>
              <a:pPr/>
              <a:t>1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617158-ADD4-B643-91BF-6C7EED5EDCD5}" type="slidenum">
              <a:rPr lang="en-US"/>
              <a:pPr/>
              <a:t>10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5BC7F9-5523-FB4A-95B3-ECF73DEB1961}" type="slidenum">
              <a:rPr lang="en-US"/>
              <a:pPr/>
              <a:t>11</a:t>
            </a:fld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D083F4-A9A6-F142-953A-E7B6CAE93208}" type="slidenum">
              <a:rPr lang="en-US"/>
              <a:pPr/>
              <a:t>12</a:t>
            </a:fld>
            <a:endParaRPr lang="en-US"/>
          </a:p>
        </p:txBody>
      </p:sp>
      <p:sp>
        <p:nvSpPr>
          <p:cNvPr id="4403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A498BF-94C9-7141-8252-F453761F3147}" type="slidenum">
              <a:rPr lang="en-US"/>
              <a:pPr/>
              <a:t>13</a:t>
            </a:fld>
            <a:endParaRPr lang="en-US"/>
          </a:p>
        </p:txBody>
      </p:sp>
      <p:sp>
        <p:nvSpPr>
          <p:cNvPr id="4505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FD7648-1802-8449-9279-7269C0A27033}" type="slidenum">
              <a:rPr lang="en-US"/>
              <a:pPr/>
              <a:t>14</a:t>
            </a:fld>
            <a:endParaRPr lang="en-US"/>
          </a:p>
        </p:txBody>
      </p:sp>
      <p:sp>
        <p:nvSpPr>
          <p:cNvPr id="4608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FC7A27-BEE3-594B-A410-B90634616898}" type="slidenum">
              <a:rPr lang="en-US"/>
              <a:pPr/>
              <a:t>15</a:t>
            </a:fld>
            <a:endParaRPr lang="en-US"/>
          </a:p>
        </p:txBody>
      </p:sp>
      <p:sp>
        <p:nvSpPr>
          <p:cNvPr id="4710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5B8CC6E-7040-BC4F-9647-CE862C792D03}" type="slidenum">
              <a:rPr lang="en-US"/>
              <a:pPr/>
              <a:t>16</a:t>
            </a:fld>
            <a:endParaRPr lang="en-US"/>
          </a:p>
        </p:txBody>
      </p:sp>
      <p:sp>
        <p:nvSpPr>
          <p:cNvPr id="4812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78133D-64E2-ED49-B56C-6EFD4A29642B}" type="slidenum">
              <a:rPr lang="en-US"/>
              <a:pPr/>
              <a:t>17</a:t>
            </a:fld>
            <a:endParaRPr lang="en-US"/>
          </a:p>
        </p:txBody>
      </p:sp>
      <p:sp>
        <p:nvSpPr>
          <p:cNvPr id="4915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3E178F-B3B7-6048-BF3E-99BCE827DBF1}" type="slidenum">
              <a:rPr lang="en-US"/>
              <a:pPr/>
              <a:t>18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6DF1E6-C603-1D48-8E58-32D70F8CFD2F}" type="slidenum">
              <a:rPr lang="en-US"/>
              <a:pPr/>
              <a:t>19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A78335-D371-FD41-80AC-A54BF5CE498D}" type="slidenum">
              <a:rPr lang="en-US"/>
              <a:pPr/>
              <a:t>2</a:t>
            </a:fld>
            <a:endParaRPr lang="en-US"/>
          </a:p>
        </p:txBody>
      </p:sp>
      <p:sp>
        <p:nvSpPr>
          <p:cNvPr id="337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12499E-36DE-7E44-9B46-5DF77A94F92B}" type="slidenum">
              <a:rPr lang="en-US"/>
              <a:pPr/>
              <a:t>20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DF69E7-999A-B840-8158-438BFCF19E1B}" type="slidenum">
              <a:rPr lang="en-US"/>
              <a:pPr/>
              <a:t>21</a:t>
            </a:fld>
            <a:endParaRPr lang="en-US"/>
          </a:p>
        </p:txBody>
      </p:sp>
      <p:sp>
        <p:nvSpPr>
          <p:cNvPr id="5324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BA19BCC-39D5-7B40-AA99-6E1A3FDB3490}" type="slidenum">
              <a:rPr lang="en-US"/>
              <a:pPr/>
              <a:t>22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4989DD-FCB6-0240-BCEF-C072A9EBE849}" type="slidenum">
              <a:rPr lang="en-US"/>
              <a:pPr/>
              <a:t>23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A4C41C-0C1A-7C40-BB9F-BCA78FC69B37}" type="slidenum">
              <a:rPr lang="en-US"/>
              <a:pPr/>
              <a:t>24</a:t>
            </a:fld>
            <a:endParaRPr lang="en-US"/>
          </a:p>
        </p:txBody>
      </p:sp>
      <p:sp>
        <p:nvSpPr>
          <p:cNvPr id="563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334118-3640-984E-9A8C-7BCAD09EE732}" type="slidenum">
              <a:rPr lang="en-US"/>
              <a:pPr/>
              <a:t>25</a:t>
            </a:fld>
            <a:endParaRPr lang="en-US"/>
          </a:p>
        </p:txBody>
      </p:sp>
      <p:sp>
        <p:nvSpPr>
          <p:cNvPr id="573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F3ED95-9576-2B44-A278-A1E4E175626F}" type="slidenum">
              <a:rPr lang="en-US"/>
              <a:pPr/>
              <a:t>26</a:t>
            </a:fld>
            <a:endParaRPr lang="en-US"/>
          </a:p>
        </p:txBody>
      </p:sp>
      <p:sp>
        <p:nvSpPr>
          <p:cNvPr id="583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143563-AE62-6546-9EB8-43C2F1A65193}" type="slidenum">
              <a:rPr lang="en-US"/>
              <a:pPr/>
              <a:t>27</a:t>
            </a:fld>
            <a:endParaRPr lang="en-US"/>
          </a:p>
        </p:txBody>
      </p:sp>
      <p:sp>
        <p:nvSpPr>
          <p:cNvPr id="593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D55A52-A63D-DA42-804E-140237CC5B86}" type="slidenum">
              <a:rPr lang="en-US"/>
              <a:pPr/>
              <a:t>28</a:t>
            </a:fld>
            <a:endParaRPr lang="en-US"/>
          </a:p>
        </p:txBody>
      </p:sp>
      <p:sp>
        <p:nvSpPr>
          <p:cNvPr id="604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DFAB73-A05B-3747-9ADC-8606F36D4911}" type="slidenum">
              <a:rPr lang="en-US"/>
              <a:pPr/>
              <a:t>3</a:t>
            </a:fld>
            <a:endParaRPr lang="en-US"/>
          </a:p>
        </p:txBody>
      </p:sp>
      <p:sp>
        <p:nvSpPr>
          <p:cNvPr id="348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8ED86E-ECFD-444E-98FA-75A300FCB289}" type="slidenum">
              <a:rPr lang="en-US"/>
              <a:pPr/>
              <a:t>4</a:t>
            </a:fld>
            <a:endParaRPr lang="en-US"/>
          </a:p>
        </p:txBody>
      </p:sp>
      <p:sp>
        <p:nvSpPr>
          <p:cNvPr id="358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E285CE-CAC3-5A4E-BB2F-FC215D75C81B}" type="slidenum">
              <a:rPr lang="en-US"/>
              <a:pPr/>
              <a:t>5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4EABF2-0F9A-7844-BF8B-521082702272}" type="slidenum">
              <a:rPr lang="en-US"/>
              <a:pPr/>
              <a:t>6</a:t>
            </a:fld>
            <a:endParaRPr lang="en-US"/>
          </a:p>
        </p:txBody>
      </p:sp>
      <p:sp>
        <p:nvSpPr>
          <p:cNvPr id="378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1E8568-4DC3-3C4A-B743-475CB4B3C3C5}" type="slidenum">
              <a:rPr lang="en-US"/>
              <a:pPr/>
              <a:t>7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9EEEBE-25C9-BA46-938A-D629825E4267}" type="slidenum">
              <a:rPr lang="en-US"/>
              <a:pPr/>
              <a:t>8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3EC38F-57E2-D141-A4C1-476E4F9ABE6A}" type="slidenum">
              <a:rPr lang="en-US"/>
              <a:pPr/>
              <a:t>9</a:t>
            </a:fld>
            <a:endParaRPr lang="en-US"/>
          </a:p>
        </p:txBody>
      </p:sp>
      <p:sp>
        <p:nvSpPr>
          <p:cNvPr id="4096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6288" y="4776788"/>
            <a:ext cx="6218237" cy="443547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C1D0BE-A5B4-CA4C-BF9F-1C75EAE71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EC5719-CBAC-1647-9D4E-E4B103E072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F56DE9-1F32-954C-B4DA-055F8ED5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6BF3A0-F7E3-014B-9274-ADBF63B85A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71F660-C13A-3A4D-832C-986851725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E0B5E3-47BD-4D43-A8CB-ACD37E2754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912938"/>
            <a:ext cx="42608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1912938"/>
            <a:ext cx="42608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65F3FF-D6DC-8E4B-93A7-496B7FD39D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95F804-75F2-D748-B259-4CE0632BE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9D96F2-CF1B-9142-BF60-793D4FF09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E69901-1FBA-8142-8C56-09870CBF5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C8D3ED-F2D0-884C-BF04-C57BB6CA5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25E123-A66B-BD47-9A74-B879013031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BD070B-4381-B940-8C4F-FDDB5A86C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142FAAC-4E19-9542-8651-E1B5E5CF2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481013"/>
            <a:ext cx="2266950" cy="5781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481013"/>
            <a:ext cx="6650037" cy="5781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73FC2EB-CB26-8F40-8734-98E39CB8D6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81013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47700" y="1912938"/>
            <a:ext cx="4260850" cy="4349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0950" y="1912938"/>
            <a:ext cx="4260850" cy="434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503238" y="6527800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411538" y="6527800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7154863" y="6527800"/>
            <a:ext cx="2346325" cy="519113"/>
          </a:xfrm>
        </p:spPr>
        <p:txBody>
          <a:bodyPr/>
          <a:lstStyle>
            <a:lvl1pPr>
              <a:defRPr smtClean="0"/>
            </a:lvl1pPr>
          </a:lstStyle>
          <a:p>
            <a:fld id="{8235D916-76D4-774E-9C3C-0D256DE175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6C423C-BC09-4640-903F-F4DED844C5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0D2AB9-996F-6D4A-A25A-B1216411D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A1FC46-4A02-3D45-8993-CB5A0D57C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779768-C51C-E74F-B973-189851766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6EE7C0-3D73-AA48-A098-CA47E5781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5AD7F6-73CC-C44C-A62B-04EE595C7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555052-5202-E44A-8286-CB1B241AB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defRPr>
            </a:lvl1pPr>
          </a:lstStyle>
          <a:p>
            <a:fld id="{54119A92-F40F-DF4D-9FB6-41B30A7438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481013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912938"/>
            <a:ext cx="8674100" cy="4349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527800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11538" y="6527800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154863" y="6527800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EEB7817-DAF5-6D48-A495-182279B5C8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j-lt"/>
          <a:ea typeface="MS Gothic" charset="0"/>
          <a:cs typeface="MS Gothic" charset="0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MS Gothic" charset="0"/>
          <a:cs typeface="MS Gothic" charset="0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j-lt"/>
          <a:ea typeface="MS Gothic" charset="0"/>
          <a:cs typeface="MS Gothic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03238" y="481013"/>
            <a:ext cx="9070975" cy="57832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CONTROLLING QUOTATION MARKS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 marks pose a problem for many writers, but a few simple rules can make them easy to use. 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Although these marks are most often found in dialogue, other writing situations require them as well.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INTERRUPTING TAG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“I’m really hungry,” said David.  “Let’s grab something to eat.”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“Do you want to grab something to eat?” David asked.  “I’m really hungry.”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“Hold it—a Bonanza!” exclaimed David.  “I’m really hungry.”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461963"/>
            <a:ext cx="9070975" cy="64341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INTERRUPTING TAG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When the tag interrupts a </a:t>
            </a:r>
            <a:r>
              <a:rPr lang="en-US" sz="26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sentence</a:t>
            </a: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the words preceding the tag begin the thought, and the words following the tag complete the thought.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Place quotation marks around the quoted words and follow the first part of the quotation with a </a:t>
            </a:r>
            <a:r>
              <a:rPr lang="en-US" sz="26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comma</a:t>
            </a: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Place a </a:t>
            </a:r>
            <a:r>
              <a:rPr lang="en-US" sz="26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comma</a:t>
            </a: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after the tag—not a period, since the sentence is not completed.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Place quotation marks around the last part of the quotation, but </a:t>
            </a:r>
            <a:r>
              <a:rPr lang="en-US" sz="26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do not capitalize</a:t>
            </a: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the first letter of the quotation, as it is not the beginning of a new sentence.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Punctuate the rest of the sentence as you would normally.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03238" y="244475"/>
            <a:ext cx="9070975" cy="6256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INTERRUPTING TAG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“The Carters just don’t understand,” observed Solomon, “why they upset you so.”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“This lawn care service,” explained Alvin, “provides fertilizer, seed, and weed control.”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“What I can’t see,” mused Mel, “is what you see in him.”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Note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: All of the punctuation is inside the quotation marks except for the punctuation marks following the tags.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0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 MARKS WITH OTHER PUNCTUATION MARKS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Here are the rules for combining quotation marks with other punctuation marks: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Question marks, exclamation points, and dashes go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inside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quotation marks if they are part of a quotation. If they are not, place them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outside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the quotation marks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530225" y="466725"/>
            <a:ext cx="9070975" cy="662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0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 MARKS WITH OTHER PUNCTUATION MARKS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dentist asked, “Can you feel me probing in this area?” (part of the quotation)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Did you watch last week’s “Seinfeld”? (not part of the quotation)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 wish I’d never heard of—” Calvin stopped suddenly as Kelly entered the room. (part of the quotation)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My favorite song will always be “The Rose”! (not part of the quotation)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0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 MARKS WITH OTHER PUNCTUATION MARKS</a:t>
            </a:r>
          </a:p>
          <a:p>
            <a:pPr algn="ctr"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Periods and commas go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inside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closing quotation marks.</a:t>
            </a: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“Wait for half an hour,” suggested Dalia, “before you go swimming.”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3880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 MARKS WITH OTHER PUNCTUATION MARKS</a:t>
            </a: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Colons and semicolons go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outside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closing quotation marks.</a:t>
            </a: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Here’s how I felt about last week’s “Friends”: I loved it.</a:t>
            </a:r>
          </a:p>
          <a:p>
            <a:pPr>
              <a:spcAft>
                <a:spcPts val="600"/>
              </a:spcAft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228600" algn="l"/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interviewer dismissed the remark as a “slip of the tongue”; the guest was insulted.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OTHER USES FOR QUOTATION MARKS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Use quotation marks to set off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nicknames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and words used as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slang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Kristy was dubbed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“Miss Hustle”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by her teammates.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All the kids said the new CD was really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“bad.”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503238" y="30163"/>
            <a:ext cx="9070975" cy="6683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OTHER USES FOR QUOTATION MARKS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Use quotation marks to indicate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irony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or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raised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eyebrows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 Avoid overusing quotation marks in this way. It doesn’t work if you do it all the time.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My yearly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“evaluation”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involved a three-minute conversation with the boss.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That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“consultant”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offered no advice or counsel.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Their idea of a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“good time”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is popcorn and a movie.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OTHER USES FOR QUOTATION MARKS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Use quotation marks to set off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titles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of certain items. Other titles should be italicized. See the table on your page for the differences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03238" y="319088"/>
            <a:ext cx="9070975" cy="65389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USING QUOTATION MARKS IN </a:t>
            </a: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DIALOGUE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Correctly punctuating dialogue means understanding how to use quotation marks, commas, and end marks.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Take a close look at the sentences in the dialogue sample: they include the basic dialogue structures.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words quoted are called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quotations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and the words explaining who said the quotations are called </a:t>
            </a:r>
            <a:r>
              <a:rPr lang="en-US" sz="3200" b="1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 In the examples, the tags are in bold.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544513" y="720725"/>
          <a:ext cx="9058275" cy="6715125"/>
        </p:xfrm>
        <a:graphic>
          <a:graphicData uri="http://schemas.openxmlformats.org/drawingml/2006/table">
            <a:tbl>
              <a:tblPr/>
              <a:tblGrid>
                <a:gridCol w="4524375"/>
                <a:gridCol w="4533900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Enclose in Quotation Marks</a:t>
                      </a:r>
                    </a:p>
                  </a:txBody>
                  <a:tcPr marL="90000" marR="90000" marT="78552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Italicize</a:t>
                      </a:r>
                    </a:p>
                  </a:txBody>
                  <a:tcPr marL="90000" marR="90000" marT="78552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name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short story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or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chapter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of a book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novel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name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program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name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movie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poem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collection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of poetry or an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epic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poem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headline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of an article or 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report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name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magazine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or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newspaper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260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song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title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musical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or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long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 musical composition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Gothic" charset="0"/>
                        <a:cs typeface="MS Gothic" charset="0"/>
                      </a:endParaRP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338"/>
                        </a:spcAft>
                        <a:buClr>
                          <a:srgbClr val="000000"/>
                        </a:buClr>
                        <a:buSzPct val="100000"/>
                        <a:buFont typeface="Times New Roman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name of a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ship, plane, train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Gothic" charset="0"/>
                          <a:cs typeface="MS Gothic" charset="0"/>
                        </a:rPr>
                        <a:t>, etc.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03238" y="493713"/>
            <a:ext cx="9070975" cy="57578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224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USE </a:t>
            </a:r>
            <a:r>
              <a:rPr lang="en-US" sz="32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SINGLE QUOTATION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 MARKS TO SET OFF A QUOTATION WITHIN A QUOTATION.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“Jane heard her say,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‘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delivery is scheduled for 9:00.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’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” said Florence.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lecturer continued, “Remember the salesman’s motto: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‘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You can’t sell it if your pitch is lousy.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’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”</a:t>
            </a:r>
          </a:p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Our doctor always says, “Haven’t I told you my mother’s famous words: 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‘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Healthy mind, healthy body</a:t>
            </a:r>
            <a:r>
              <a:rPr lang="en-US" sz="3200">
                <a:solidFill>
                  <a:srgbClr val="800000"/>
                </a:solidFill>
                <a:ea typeface="Arial Unicode MS" charset="0"/>
                <a:cs typeface="Arial Unicode MS" charset="0"/>
              </a:rPr>
              <a:t>’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?”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27050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For the novice writers...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600200"/>
            <a:ext cx="4114800" cy="5029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527050"/>
            <a:ext cx="9070975" cy="1171575"/>
          </a:xfrm>
          <a:ln/>
        </p:spPr>
        <p:txBody>
          <a:bodyPr tIns="38808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For the “experienced” writers...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828800"/>
            <a:ext cx="64008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ITALICS</a:t>
            </a:r>
            <a:r>
              <a:rPr lang="en-US" sz="5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 INSTEAD OF QUOTATION MARKS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Italics are used instead of quotation marks when referring to words as words, and for emphasis: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Words as words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: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word </a:t>
            </a:r>
            <a:r>
              <a:rPr lang="en-US" sz="32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food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always brought a smile to his face.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Emphasis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: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 have </a:t>
            </a:r>
            <a:r>
              <a:rPr lang="en-US" sz="3200" i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never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seen anyone so fond of music.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USING QUOTATION MARKS IN </a:t>
            </a: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DIRECT QUOTATIONS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b="1" u="sng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use double quotation marks to set off a direct quotation or thought within a sentence or paragraph.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This includes quotations that are signed, etched, inscribed, carved,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DIRECT QUOTATIONS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managers called our new pricing policy “the innovation of the decade:’’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We thought he said, “Turn right at the corner.”</a:t>
            </a:r>
          </a:p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sign read, “No Smoking.”</a:t>
            </a:r>
          </a:p>
          <a:p>
            <a: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“Eccentric and Erratic,” the headstone read.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2336" rIns="0" bIns="0" anchor="ctr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8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Do not use quotation marks for a </a:t>
            </a:r>
            <a:r>
              <a:rPr lang="en-US" sz="48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paraphrase</a:t>
            </a:r>
            <a:r>
              <a:rPr lang="en-US" sz="48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or the </a:t>
            </a:r>
            <a:r>
              <a:rPr lang="en-US" sz="48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restatement </a:t>
            </a:r>
            <a:r>
              <a:rPr lang="en-US" sz="48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of a direct quotation or thought in other words.</a:t>
            </a:r>
          </a:p>
          <a:p>
            <a:pPr algn="ctr"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6460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We thought he said, “Turn right at the corner:’’ (direct quotation)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We thought he said to turn right at the corner. (paraphrase)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“When will help arrive?” I wondered. (direct thought)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 wondered when help would arrive. (paraphrase of a thought)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0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sign clearly read, “No Smoking.” (signed words)</a:t>
            </a:r>
          </a:p>
          <a:p>
            <a:pP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0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sign said not to smoke. (paraphrase)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DIALOGUE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“I’m really hungry.  I want something to eat,” 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said Harry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Nina answered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“I’m hungry, but I don’t have any cash.  Do you have some?”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“What is this?” 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Harry asked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  “You’re the one with the manager’s job.”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“Yes,” 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Nina said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“but credit cards are all I ever carry.”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DIALOGUE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Quoted words are always surrounded by quotation marks. 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Place quotation marks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before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a group of quoted words and again at the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end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Tags are punctuated differently depending on where they are in the sentence.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03238" y="374650"/>
            <a:ext cx="9070975" cy="599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 AT THE END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If the tag follows a quotation, and the quotation is a sentence normally ending with a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period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use a comma instead.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period comes at the end of the tag.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However, if the quotation is a sentence normally ending with a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question mark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or an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exclamation point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insert the question mark or exclamation point. Place a period after the tag, but do not use a comma.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 AT THE END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“I’m really hungry. Let’s grab something to eat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,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” said David.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“I’m really hungry. Do you want to grab something to eat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?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” asked David.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“I’m really hungry. Hold it—a Bonanza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!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” exclaimed David.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 AT THE BEGINNING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When the tag comes before the quotation, place a comma after the tag.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Put quotation marks around the quoted words, capitalize the first word of the quotation, and punctuate the sentence as you would normally.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TAG AT THE BEGINNING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David said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,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“I’m really hungry. Let’s grab something to eat.”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David said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,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“I’m really hungry. Do you want to grab something to eat?”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David said</a:t>
            </a:r>
            <a:r>
              <a:rPr lang="en-US" sz="3200" b="1">
                <a:solidFill>
                  <a:srgbClr val="800000"/>
                </a:solidFill>
                <a:ea typeface="Arial Unicode MS" charset="0"/>
                <a:cs typeface="Arial Unicode MS" charset="0"/>
              </a:rPr>
              <a:t>,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 “I’m really hungry. Hold it—a Bonanza!”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03238" y="527050"/>
            <a:ext cx="9070975" cy="5692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7628" rIns="0" bIns="0" anchor="ctr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b="1" u="sng">
                <a:solidFill>
                  <a:srgbClr val="000000"/>
                </a:solidFill>
                <a:ea typeface="Arial Unicode MS" charset="0"/>
                <a:cs typeface="Arial Unicode MS" charset="0"/>
              </a:rPr>
              <a:t>INTERRUPTING TAG</a:t>
            </a:r>
          </a:p>
          <a:p>
            <a:pPr>
              <a:spcAft>
                <a:spcPts val="6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Sometimes, the tag interrupts the quotation.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If both the first and second parts of the quotation are </a:t>
            </a:r>
            <a:r>
              <a:rPr lang="en-US" sz="32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complete sentences</a:t>
            </a: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, the first part of the quotation is punctuated in the same way as a quotation with the tag at the end. In other words, the period follows the tag.</a:t>
            </a:r>
          </a:p>
          <a:p>
            <a:pPr>
              <a:spcAft>
                <a:spcPts val="600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>
              <a:solidFill>
                <a:srgbClr val="000000"/>
              </a:solidFill>
              <a:ea typeface="Arial Unicode MS" charset="0"/>
              <a:cs typeface="Arial Unicode MS" charset="0"/>
            </a:endParaRPr>
          </a:p>
          <a:p>
            <a:pPr>
              <a:spcAft>
                <a:spcPts val="600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>
                <a:solidFill>
                  <a:srgbClr val="000000"/>
                </a:solidFill>
                <a:ea typeface="Arial Unicode MS" charset="0"/>
                <a:cs typeface="Arial Unicode MS" charset="0"/>
              </a:rPr>
              <a:t>The rest of the quotation is punctuated in the same way as a quotation preceded by a tag.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1583</Words>
  <Application>Microsoft Macintosh PowerPoint</Application>
  <PresentationFormat>Custom</PresentationFormat>
  <Paragraphs>212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MS Gothic</vt:lpstr>
      <vt:lpstr>Arial Unicode MS</vt:lpstr>
      <vt:lpstr>Wingdings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For the novice writers...</vt:lpstr>
      <vt:lpstr>For the “experienced” writers...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Tundra Runner</dc:creator>
  <cp:lastModifiedBy>PPS</cp:lastModifiedBy>
  <cp:revision>3</cp:revision>
  <cp:lastPrinted>2013-04-09T04:43:15Z</cp:lastPrinted>
  <dcterms:created xsi:type="dcterms:W3CDTF">2013-04-09T03:46:30Z</dcterms:created>
  <dcterms:modified xsi:type="dcterms:W3CDTF">2013-04-09T03:46:47Z</dcterms:modified>
</cp:coreProperties>
</file>