
<file path=[Content_Types].xml><?xml version="1.0" encoding="utf-8"?>
<Types xmlns="http://schemas.openxmlformats.org/package/2006/content-types">
  <Override PartName="/ppt/slideLayouts/slideLayout10.xml" ContentType="application/vnd.openxmlformats-officedocument.presentationml.slideLayout+xml"/>
  <Default Extension="rels" ContentType="application/vnd.openxmlformats-package.relationships+xml"/>
  <Override PartName="/ppt/slides/slide69.xml" ContentType="application/vnd.openxmlformats-officedocument.presentationml.slide+xml"/>
  <Override PartName="/ppt/slides/slide14.xml" ContentType="application/vnd.openxmlformats-officedocument.presentationml.slide+xml"/>
  <Override PartName="/ppt/slides/slide62.xml" ContentType="application/vnd.openxmlformats-officedocument.presentationml.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slides/slide28.xml" ContentType="application/vnd.openxmlformats-officedocument.presentationml.slide+xml"/>
  <Override PartName="/ppt/slides/slide54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68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61.xml" ContentType="application/vnd.openxmlformats-officedocument.presentationml.slide+xml"/>
  <Override PartName="/ppt/slides/slide44.xml" ContentType="application/vnd.openxmlformats-officedocument.presentationml.slide+xml"/>
  <Override PartName="/ppt/slides/slide27.xml" ContentType="application/vnd.openxmlformats-officedocument.presentationml.slide+xml"/>
  <Override PartName="/ppt/slides/slide53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slides/slide67.xml" ContentType="application/vnd.openxmlformats-officedocument.presentationml.slide+xml"/>
  <Override PartName="/ppt/slides/slide12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59.xml" ContentType="application/vnd.openxmlformats-officedocument.presentationml.slide+xml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66.xml" ContentType="application/vnd.openxmlformats-officedocument.presentationml.slide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slides/slide42.xml" ContentType="application/vnd.openxmlformats-officedocument.presentationml.slide+xml"/>
  <Override PartName="/ppt/slides/slide58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65.xml" ContentType="application/vnd.openxmlformats-officedocument.presentationml.slide+xml"/>
  <Override PartName="/ppt/slides/slide10.xml" ContentType="application/vnd.openxmlformats-officedocument.presentationml.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slides/slide41.xml" ContentType="application/vnd.openxmlformats-officedocument.presentationml.slide+xml"/>
  <Override PartName="/ppt/slides/slide57.xml" ContentType="application/vnd.openxmlformats-officedocument.presentationml.slide+xml"/>
  <Override PartName="/ppt/slides/slide24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viewProps.xml" ContentType="application/vnd.openxmlformats-officedocument.presentationml.viewProps+xml"/>
  <Override PartName="/ppt/slides/slide64.xml" ContentType="application/vnd.openxmlformats-officedocument.presentationml.slide+xml"/>
  <Default Extension="jpeg" ContentType="image/jpeg"/>
  <Override PartName="/ppt/slides/slide47.xml" ContentType="application/vnd.openxmlformats-officedocument.presentationml.slide+xml"/>
  <Override PartName="/ppt/slides/slide40.xml" ContentType="application/vnd.openxmlformats-officedocument.presentationml.slide+xml"/>
  <Override PartName="/ppt/slides/slide56.xml" ContentType="application/vnd.openxmlformats-officedocument.presentationml.slide+xml"/>
  <Override PartName="/ppt/slides/slide23.xml" ContentType="application/vnd.openxmlformats-officedocument.presentationml.slide+xml"/>
  <Override PartName="/ppt/slides/slide39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71.xml" ContentType="application/vnd.openxmlformats-officedocument.presentationml.slide+xml"/>
  <Override PartName="/ppt/slides/slide3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5.xml" ContentType="application/vnd.openxmlformats-officedocument.presentationml.slide+xml"/>
  <Override PartName="/ppt/slides/slide63.xml" ContentType="application/vnd.openxmlformats-officedocument.presentationml.slide+xml"/>
  <Override PartName="/ppt/slides/slide46.xml" ContentType="application/vnd.openxmlformats-officedocument.presentationml.slide+xml"/>
  <Override PartName="/ppt/slides/slide29.xml" ContentType="application/vnd.openxmlformats-officedocument.presentationml.slide+xml"/>
  <Override PartName="/ppt/slides/slide55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381" r:id="rId4"/>
    <p:sldId id="259" r:id="rId5"/>
    <p:sldId id="382" r:id="rId6"/>
    <p:sldId id="265" r:id="rId7"/>
    <p:sldId id="266" r:id="rId8"/>
    <p:sldId id="383" r:id="rId9"/>
    <p:sldId id="384" r:id="rId10"/>
    <p:sldId id="385" r:id="rId11"/>
    <p:sldId id="271" r:id="rId12"/>
    <p:sldId id="386" r:id="rId13"/>
    <p:sldId id="387" r:id="rId14"/>
    <p:sldId id="285" r:id="rId15"/>
    <p:sldId id="286" r:id="rId16"/>
    <p:sldId id="288" r:id="rId17"/>
    <p:sldId id="388" r:id="rId18"/>
    <p:sldId id="389" r:id="rId19"/>
    <p:sldId id="292" r:id="rId20"/>
    <p:sldId id="295" r:id="rId21"/>
    <p:sldId id="390" r:id="rId22"/>
    <p:sldId id="391" r:id="rId23"/>
    <p:sldId id="392" r:id="rId24"/>
    <p:sldId id="394" r:id="rId25"/>
    <p:sldId id="395" r:id="rId26"/>
    <p:sldId id="415" r:id="rId27"/>
    <p:sldId id="416" r:id="rId28"/>
    <p:sldId id="417" r:id="rId29"/>
    <p:sldId id="418" r:id="rId30"/>
    <p:sldId id="419" r:id="rId31"/>
    <p:sldId id="420" r:id="rId32"/>
    <p:sldId id="421" r:id="rId33"/>
    <p:sldId id="422" r:id="rId34"/>
    <p:sldId id="423" r:id="rId35"/>
    <p:sldId id="424" r:id="rId36"/>
    <p:sldId id="425" r:id="rId37"/>
    <p:sldId id="426" r:id="rId38"/>
    <p:sldId id="427" r:id="rId39"/>
    <p:sldId id="312" r:id="rId40"/>
    <p:sldId id="396" r:id="rId41"/>
    <p:sldId id="397" r:id="rId42"/>
    <p:sldId id="398" r:id="rId43"/>
    <p:sldId id="399" r:id="rId44"/>
    <p:sldId id="400" r:id="rId45"/>
    <p:sldId id="401" r:id="rId46"/>
    <p:sldId id="402" r:id="rId47"/>
    <p:sldId id="320" r:id="rId48"/>
    <p:sldId id="403" r:id="rId49"/>
    <p:sldId id="321" r:id="rId50"/>
    <p:sldId id="404" r:id="rId51"/>
    <p:sldId id="324" r:id="rId52"/>
    <p:sldId id="406" r:id="rId53"/>
    <p:sldId id="405" r:id="rId54"/>
    <p:sldId id="407" r:id="rId55"/>
    <p:sldId id="328" r:id="rId56"/>
    <p:sldId id="408" r:id="rId57"/>
    <p:sldId id="331" r:id="rId58"/>
    <p:sldId id="409" r:id="rId59"/>
    <p:sldId id="410" r:id="rId60"/>
    <p:sldId id="341" r:id="rId61"/>
    <p:sldId id="411" r:id="rId62"/>
    <p:sldId id="412" r:id="rId63"/>
    <p:sldId id="348" r:id="rId64"/>
    <p:sldId id="413" r:id="rId65"/>
    <p:sldId id="353" r:id="rId66"/>
    <p:sldId id="354" r:id="rId67"/>
    <p:sldId id="358" r:id="rId68"/>
    <p:sldId id="359" r:id="rId69"/>
    <p:sldId id="363" r:id="rId70"/>
    <p:sldId id="368" r:id="rId71"/>
    <p:sldId id="414" r:id="rId7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11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printerSettings" Target="printerSettings/printerSettings1.bin"/><Relationship Id="rId74" Type="http://schemas.openxmlformats.org/officeDocument/2006/relationships/presProps" Target="presProps.xml"/><Relationship Id="rId75" Type="http://schemas.openxmlformats.org/officeDocument/2006/relationships/viewProps" Target="viewProps.xml"/><Relationship Id="rId76" Type="http://schemas.openxmlformats.org/officeDocument/2006/relationships/theme" Target="theme/theme1.xml"/><Relationship Id="rId77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DD15-C46B-414C-AD24-791FFED0BD47}" type="datetimeFigureOut">
              <a:rPr lang="en-US" smtClean="0"/>
              <a:pPr/>
              <a:t>4/1/13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E6E9-E179-354C-8141-314BB2EF8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DD15-C46B-414C-AD24-791FFED0BD47}" type="datetimeFigureOut">
              <a:rPr lang="en-US" smtClean="0"/>
              <a:pPr/>
              <a:t>4/1/13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E6E9-E179-354C-8141-314BB2EF8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DD15-C46B-414C-AD24-791FFED0BD47}" type="datetimeFigureOut">
              <a:rPr lang="en-US" smtClean="0"/>
              <a:pPr/>
              <a:t>4/1/13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E6E9-E179-354C-8141-314BB2EF8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DD15-C46B-414C-AD24-791FFED0BD47}" type="datetimeFigureOut">
              <a:rPr lang="en-US" smtClean="0"/>
              <a:pPr/>
              <a:t>4/1/13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E6E9-E179-354C-8141-314BB2EF8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DD15-C46B-414C-AD24-791FFED0BD47}" type="datetimeFigureOut">
              <a:rPr lang="en-US" smtClean="0"/>
              <a:pPr/>
              <a:t>4/1/13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E6E9-E179-354C-8141-314BB2EF8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DD15-C46B-414C-AD24-791FFED0BD47}" type="datetimeFigureOut">
              <a:rPr lang="en-US" smtClean="0"/>
              <a:pPr/>
              <a:t>4/1/13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E6E9-E179-354C-8141-314BB2EF8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DD15-C46B-414C-AD24-791FFED0BD47}" type="datetimeFigureOut">
              <a:rPr lang="en-US" smtClean="0"/>
              <a:pPr/>
              <a:t>4/1/13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E6E9-E179-354C-8141-314BB2EF8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DD15-C46B-414C-AD24-791FFED0BD47}" type="datetimeFigureOut">
              <a:rPr lang="en-US" smtClean="0"/>
              <a:pPr/>
              <a:t>4/1/13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E6E9-E179-354C-8141-314BB2EF8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DD15-C46B-414C-AD24-791FFED0BD47}" type="datetimeFigureOut">
              <a:rPr lang="en-US" smtClean="0"/>
              <a:pPr/>
              <a:t>4/1/13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E6E9-E179-354C-8141-314BB2EF8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DD15-C46B-414C-AD24-791FFED0BD47}" type="datetimeFigureOut">
              <a:rPr lang="en-US" smtClean="0"/>
              <a:pPr/>
              <a:t>4/1/13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E6E9-E179-354C-8141-314BB2EF8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DD15-C46B-414C-AD24-791FFED0BD47}" type="datetimeFigureOut">
              <a:rPr lang="en-US" smtClean="0"/>
              <a:pPr/>
              <a:t>4/1/13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E6E9-E179-354C-8141-314BB2EF8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3DD15-C46B-414C-AD24-791FFED0BD47}" type="datetimeFigureOut">
              <a:rPr lang="en-US" smtClean="0"/>
              <a:pPr/>
              <a:t>4/1/13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DE6E9-E179-354C-8141-314BB2EF8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3DD15-C46B-414C-AD24-791FFED0BD47}" type="datetimeFigureOut">
              <a:rPr lang="en-US" smtClean="0"/>
              <a:pPr/>
              <a:t>4/1/13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DE6E9-E179-354C-8141-314BB2EF8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baseline="0" dirty="0" smtClean="0">
                <a:latin typeface="Times New Roman"/>
              </a:rPr>
              <a:t>More Jobs for Commas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>
                <a:latin typeface="Times New Roman"/>
              </a:rPr>
              <a:t>As you know, commas are used to separate sentence parts in order to make the meaning of the sentence clear.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baseline="0" dirty="0" smtClean="0">
                <a:latin typeface="Times New Roman"/>
              </a:rPr>
              <a:t>SEPARATING INDEPENDENT CLAUSES</a:t>
            </a:r>
            <a:endParaRPr lang="en-US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>
                <a:latin typeface="Times New Roman"/>
              </a:rPr>
              <a:t>If independent clauses are joined </a:t>
            </a:r>
            <a:r>
              <a:rPr lang="en-US" b="1" baseline="0" dirty="0" smtClean="0">
                <a:latin typeface="Times New Roman"/>
              </a:rPr>
              <a:t>without </a:t>
            </a:r>
            <a:r>
              <a:rPr lang="en-US" baseline="0" dirty="0" smtClean="0">
                <a:latin typeface="Times New Roman"/>
              </a:rPr>
              <a:t>a conjunction, they are separated by a semicolon instead of a comma.</a:t>
            </a:r>
          </a:p>
          <a:p>
            <a:r>
              <a:rPr lang="en-US" baseline="0" dirty="0" smtClean="0">
                <a:latin typeface="Times New Roman"/>
              </a:rPr>
              <a:t>The commas and conjunctions are highlighted in the following examples.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baseline="0" dirty="0" smtClean="0">
                <a:latin typeface="Times New Roman"/>
              </a:rPr>
              <a:t>SEPARATING INDEPENDENT CLAUSES</a:t>
            </a:r>
            <a:endParaRPr lang="en-US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>
                <a:latin typeface="Times New Roman"/>
              </a:rPr>
              <a:t>We told Mr. Kay about our plan</a:t>
            </a:r>
            <a:r>
              <a:rPr lang="en-US" b="1" baseline="0" dirty="0" smtClean="0">
                <a:solidFill>
                  <a:srgbClr val="FF0000"/>
                </a:solidFill>
                <a:latin typeface="Times New Roman"/>
              </a:rPr>
              <a:t>; </a:t>
            </a:r>
            <a:r>
              <a:rPr lang="en-US" baseline="0" dirty="0" smtClean="0">
                <a:latin typeface="Times New Roman"/>
              </a:rPr>
              <a:t>he wasn’t sure it would work.</a:t>
            </a:r>
          </a:p>
          <a:p>
            <a:endParaRPr lang="en-US" dirty="0" smtClean="0"/>
          </a:p>
          <a:p>
            <a:pPr lvl="1"/>
            <a:r>
              <a:rPr lang="en-US" baseline="0" dirty="0" smtClean="0">
                <a:latin typeface="Times New Roman"/>
              </a:rPr>
              <a:t>If independent clauses are joined </a:t>
            </a:r>
            <a:r>
              <a:rPr lang="en-US" b="1" baseline="0" dirty="0" smtClean="0">
                <a:latin typeface="Times New Roman"/>
              </a:rPr>
              <a:t>without </a:t>
            </a:r>
            <a:r>
              <a:rPr lang="en-US" baseline="0" dirty="0" smtClean="0">
                <a:latin typeface="Times New Roman"/>
              </a:rPr>
              <a:t>a conjunction, they are separated by a semicolon instead of a comma.</a:t>
            </a:r>
          </a:p>
          <a:p>
            <a:pPr lvl="1">
              <a:buNone/>
            </a:pPr>
            <a:endParaRPr lang="en-US" dirty="0">
              <a:latin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41232" y="3244334"/>
            <a:ext cx="261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baseline="0" dirty="0" smtClean="0">
                <a:solidFill>
                  <a:srgbClr val="FF0000"/>
                </a:solidFill>
                <a:latin typeface="Times New Roman"/>
              </a:rPr>
              <a:t>;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baseline="0" dirty="0" smtClean="0">
                <a:latin typeface="Times New Roman"/>
              </a:rPr>
              <a:t>SEPARATING INDEPENDENT CLAUSES</a:t>
            </a:r>
            <a:endParaRPr lang="en-US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>
                <a:latin typeface="Times New Roman"/>
              </a:rPr>
              <a:t>The company’s finances have improved</a:t>
            </a:r>
            <a:r>
              <a:rPr lang="en-US" b="1" baseline="0" dirty="0" smtClean="0">
                <a:solidFill>
                  <a:srgbClr val="FF0000"/>
                </a:solidFill>
                <a:latin typeface="Times New Roman"/>
              </a:rPr>
              <a:t>; </a:t>
            </a:r>
            <a:r>
              <a:rPr lang="en-US" baseline="0" dirty="0" smtClean="0">
                <a:latin typeface="Times New Roman"/>
              </a:rPr>
              <a:t>we still need to spend carefully.</a:t>
            </a:r>
          </a:p>
          <a:p>
            <a:endParaRPr lang="en-US" dirty="0" smtClean="0"/>
          </a:p>
          <a:p>
            <a:pPr lvl="1"/>
            <a:r>
              <a:rPr lang="en-US" baseline="0" dirty="0" smtClean="0">
                <a:latin typeface="Times New Roman"/>
              </a:rPr>
              <a:t>If independent clauses are joined </a:t>
            </a:r>
            <a:r>
              <a:rPr lang="en-US" b="1" baseline="0" dirty="0" smtClean="0">
                <a:latin typeface="Times New Roman"/>
              </a:rPr>
              <a:t>without </a:t>
            </a:r>
            <a:r>
              <a:rPr lang="en-US" baseline="0" dirty="0" smtClean="0">
                <a:latin typeface="Times New Roman"/>
              </a:rPr>
              <a:t>a conjunction, they are separated by a semicolon instead of a comma.</a:t>
            </a:r>
          </a:p>
          <a:p>
            <a:pPr lvl="1">
              <a:buNone/>
            </a:pPr>
            <a:endParaRPr lang="en-US" dirty="0">
              <a:latin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41232" y="3244334"/>
            <a:ext cx="261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baseline="0" dirty="0" smtClean="0">
                <a:solidFill>
                  <a:srgbClr val="FF0000"/>
                </a:solidFill>
                <a:latin typeface="Times New Roman"/>
              </a:rPr>
              <a:t>;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baseline="0" dirty="0" smtClean="0">
                <a:latin typeface="Times New Roman"/>
              </a:rPr>
              <a:t>SEPARATING INDEPENDENT CLAUSES</a:t>
            </a:r>
            <a:endParaRPr lang="en-US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>
                <a:latin typeface="Times New Roman"/>
              </a:rPr>
              <a:t>I found Susan’s address</a:t>
            </a:r>
            <a:r>
              <a:rPr lang="en-US" b="1" baseline="0" dirty="0" smtClean="0">
                <a:solidFill>
                  <a:srgbClr val="FF0000"/>
                </a:solidFill>
                <a:latin typeface="Times New Roman"/>
              </a:rPr>
              <a:t>;</a:t>
            </a:r>
            <a:r>
              <a:rPr lang="en-US" baseline="0" dirty="0" smtClean="0">
                <a:latin typeface="Times New Roman"/>
              </a:rPr>
              <a:t> I hadn’t seen her for months.</a:t>
            </a:r>
          </a:p>
          <a:p>
            <a:endParaRPr lang="en-US" dirty="0" smtClean="0"/>
          </a:p>
          <a:p>
            <a:pPr lvl="1"/>
            <a:r>
              <a:rPr lang="en-US" baseline="0" dirty="0" smtClean="0">
                <a:latin typeface="Times New Roman"/>
              </a:rPr>
              <a:t>If independent clauses are joined </a:t>
            </a:r>
            <a:r>
              <a:rPr lang="en-US" b="1" baseline="0" dirty="0" smtClean="0">
                <a:latin typeface="Times New Roman"/>
              </a:rPr>
              <a:t>without </a:t>
            </a:r>
            <a:r>
              <a:rPr lang="en-US" baseline="0" dirty="0" smtClean="0">
                <a:latin typeface="Times New Roman"/>
              </a:rPr>
              <a:t>a conjunction, they are separated by a semicolon instead of a comma.</a:t>
            </a:r>
          </a:p>
          <a:p>
            <a:pPr lvl="1">
              <a:buNone/>
            </a:pPr>
            <a:endParaRPr lang="en-US" dirty="0">
              <a:latin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41232" y="3244334"/>
            <a:ext cx="261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baseline="0" dirty="0" smtClean="0">
                <a:solidFill>
                  <a:srgbClr val="FF0000"/>
                </a:solidFill>
                <a:latin typeface="Times New Roman"/>
              </a:rPr>
              <a:t>;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579" y="270042"/>
            <a:ext cx="6400800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baseline="0" dirty="0" smtClean="0">
                <a:latin typeface="Times New Roman"/>
              </a:rPr>
              <a:t>SEPARATING ITEMS IN A SERIES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>
                <a:latin typeface="Times New Roman"/>
              </a:rPr>
              <a:t>Separating a list of similar words, phrases, or clauses makes the material easier for the reader to understand. </a:t>
            </a:r>
          </a:p>
          <a:p>
            <a:r>
              <a:rPr lang="en-US" baseline="0" dirty="0" smtClean="0">
                <a:latin typeface="Times New Roman"/>
              </a:rPr>
              <a:t>Usually, the last item in a series is preceded by a conjunction. </a:t>
            </a:r>
          </a:p>
          <a:p>
            <a:r>
              <a:rPr lang="en-US" baseline="0" dirty="0" smtClean="0">
                <a:latin typeface="Times New Roman"/>
              </a:rPr>
              <a:t>No comma is needed before the conjunction. </a:t>
            </a:r>
          </a:p>
          <a:p>
            <a:r>
              <a:rPr lang="en-US" baseline="0" dirty="0" smtClean="0">
                <a:latin typeface="Times New Roman"/>
              </a:rPr>
              <a:t>However, some writers prefer to use one because it helps to clarify some sentences.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baseline="0" dirty="0" smtClean="0">
                <a:latin typeface="Times New Roman"/>
              </a:rPr>
              <a:t>SEPARATING ITEMS IN A SERIES</a:t>
            </a:r>
            <a:endParaRPr lang="en-US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>
                <a:latin typeface="Times New Roman"/>
              </a:rPr>
              <a:t>Gory, Sue, John, and Craig went to the conference.</a:t>
            </a:r>
            <a:endParaRPr lang="en-US" dirty="0" smtClean="0"/>
          </a:p>
          <a:p>
            <a:endParaRPr lang="en-US" baseline="0" dirty="0" smtClean="0">
              <a:latin typeface="Times New Roman"/>
            </a:endParaRPr>
          </a:p>
          <a:p>
            <a:pPr lvl="1"/>
            <a:r>
              <a:rPr lang="en-US" baseline="0" dirty="0" smtClean="0">
                <a:latin typeface="Times New Roman"/>
              </a:rPr>
              <a:t>Separating a list of similar words makes the material easier for the reader to understand. </a:t>
            </a:r>
          </a:p>
          <a:p>
            <a:pPr lvl="1"/>
            <a:r>
              <a:rPr lang="en-US" baseline="0" dirty="0" smtClean="0">
                <a:latin typeface="Times New Roman"/>
              </a:rPr>
              <a:t>Usually, the last item in a series is preceded by a conjunction. </a:t>
            </a:r>
          </a:p>
          <a:p>
            <a:pPr lvl="1"/>
            <a:r>
              <a:rPr lang="en-US" baseline="0" dirty="0" smtClean="0">
                <a:latin typeface="Times New Roman"/>
              </a:rPr>
              <a:t>No comma is needed before the conjunction. </a:t>
            </a:r>
          </a:p>
          <a:p>
            <a:pPr lvl="1"/>
            <a:endParaRPr lang="en-US" baseline="0" dirty="0" smtClean="0">
              <a:latin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baseline="0" dirty="0" smtClean="0">
                <a:latin typeface="Times New Roman"/>
              </a:rPr>
              <a:t>SEPARATING ITEMS IN A SERIES</a:t>
            </a:r>
            <a:endParaRPr lang="en-US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>
                <a:latin typeface="Times New Roman"/>
              </a:rPr>
              <a:t>The horse snorted, pawed the dirt, reared up, and ran off toward hills.</a:t>
            </a:r>
          </a:p>
          <a:p>
            <a:pPr>
              <a:buNone/>
            </a:pPr>
            <a:endParaRPr lang="en-US" baseline="0" dirty="0" smtClean="0">
              <a:latin typeface="Times New Roman"/>
            </a:endParaRPr>
          </a:p>
          <a:p>
            <a:pPr lvl="1"/>
            <a:r>
              <a:rPr lang="en-US" baseline="0" dirty="0" smtClean="0">
                <a:latin typeface="Times New Roman"/>
              </a:rPr>
              <a:t>Separating a list of similar phrases makes the material easier for the reader to understand. </a:t>
            </a:r>
          </a:p>
          <a:p>
            <a:pPr lvl="1"/>
            <a:r>
              <a:rPr lang="en-US" baseline="0" dirty="0" smtClean="0">
                <a:latin typeface="Times New Roman"/>
              </a:rPr>
              <a:t>Usually, the last item in a series is preceded by a conjunction. </a:t>
            </a:r>
          </a:p>
          <a:p>
            <a:pPr lvl="1"/>
            <a:r>
              <a:rPr lang="en-US" baseline="0" dirty="0" smtClean="0">
                <a:latin typeface="Times New Roman"/>
              </a:rPr>
              <a:t>No comma is needed before the conjunction. </a:t>
            </a:r>
          </a:p>
          <a:p>
            <a:pPr lvl="1"/>
            <a:endParaRPr lang="en-US" baseline="0" dirty="0" smtClean="0">
              <a:latin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baseline="0" dirty="0" smtClean="0">
                <a:latin typeface="Times New Roman"/>
              </a:rPr>
              <a:t>SEPARATING ITEMS IN A SERIES</a:t>
            </a:r>
            <a:endParaRPr lang="en-US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baseline="0" dirty="0" smtClean="0">
                <a:latin typeface="Times New Roman"/>
              </a:rPr>
              <a:t>Sean taught me how to inventory the equipment, stock the shelves, and complete a quality-control check.</a:t>
            </a:r>
          </a:p>
          <a:p>
            <a:endParaRPr lang="en-US" baseline="0" dirty="0" smtClean="0">
              <a:latin typeface="Times New Roman"/>
            </a:endParaRPr>
          </a:p>
          <a:p>
            <a:pPr lvl="1"/>
            <a:r>
              <a:rPr lang="en-US" baseline="0" dirty="0" smtClean="0">
                <a:latin typeface="Times New Roman"/>
              </a:rPr>
              <a:t>Separating a list of similar clauses</a:t>
            </a:r>
            <a:r>
              <a:rPr lang="en-US" dirty="0" smtClean="0">
                <a:latin typeface="Times New Roman"/>
              </a:rPr>
              <a:t> </a:t>
            </a:r>
            <a:r>
              <a:rPr lang="en-US" baseline="0" dirty="0" smtClean="0">
                <a:latin typeface="Times New Roman"/>
              </a:rPr>
              <a:t>makes the material easier for the reader to understand. </a:t>
            </a:r>
          </a:p>
          <a:p>
            <a:pPr lvl="1"/>
            <a:r>
              <a:rPr lang="en-US" baseline="0" dirty="0" smtClean="0">
                <a:latin typeface="Times New Roman"/>
              </a:rPr>
              <a:t>Usually, the last item in a series is preceded by a conjunction. </a:t>
            </a:r>
          </a:p>
          <a:p>
            <a:pPr lvl="1"/>
            <a:r>
              <a:rPr lang="en-US" baseline="0" dirty="0" smtClean="0">
                <a:latin typeface="Times New Roman"/>
              </a:rPr>
              <a:t>No comma is needed before the conjunction. </a:t>
            </a:r>
          </a:p>
          <a:p>
            <a:pPr lvl="1"/>
            <a:endParaRPr lang="en-US" baseline="0" dirty="0" smtClean="0">
              <a:latin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baseline="0" dirty="0" smtClean="0">
                <a:latin typeface="Times New Roman"/>
              </a:rPr>
              <a:t>SEPARATING ITEMS IN A SERIES</a:t>
            </a:r>
            <a:endParaRPr lang="en-US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>
                <a:latin typeface="Times New Roman"/>
              </a:rPr>
              <a:t>If each item in the series is separated by a conjunction, no commas are needed.</a:t>
            </a:r>
          </a:p>
          <a:p>
            <a:endParaRPr lang="en-US" dirty="0" smtClean="0">
              <a:latin typeface="Times New Roman"/>
            </a:endParaRPr>
          </a:p>
          <a:p>
            <a:pPr lvl="1"/>
            <a:r>
              <a:rPr lang="en-US" baseline="0" dirty="0" smtClean="0">
                <a:latin typeface="Times New Roman"/>
              </a:rPr>
              <a:t>Kara and </a:t>
            </a:r>
            <a:r>
              <a:rPr lang="en-US" baseline="0" dirty="0" err="1" smtClean="0">
                <a:latin typeface="Times New Roman"/>
              </a:rPr>
              <a:t>Farrah</a:t>
            </a:r>
            <a:r>
              <a:rPr lang="en-US" baseline="0" dirty="0" smtClean="0">
                <a:latin typeface="Times New Roman"/>
              </a:rPr>
              <a:t> and Andrea left their books behind.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baseline="0" dirty="0" smtClean="0">
                <a:latin typeface="Times New Roman"/>
              </a:rPr>
              <a:t>More Jobs for Commas</a:t>
            </a:r>
            <a:endParaRPr lang="en-US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baseline="0" dirty="0" smtClean="0">
                <a:latin typeface="Times New Roman"/>
              </a:rPr>
              <a:t>Now you’ll learn how to use commas to separate </a:t>
            </a:r>
          </a:p>
          <a:p>
            <a:pPr lvl="1"/>
            <a:r>
              <a:rPr lang="en-US" baseline="0" dirty="0" smtClean="0">
                <a:latin typeface="Times New Roman"/>
              </a:rPr>
              <a:t>independent clauses, </a:t>
            </a:r>
          </a:p>
          <a:p>
            <a:pPr lvl="1"/>
            <a:r>
              <a:rPr lang="en-US" baseline="0" dirty="0" smtClean="0">
                <a:latin typeface="Times New Roman"/>
              </a:rPr>
              <a:t>items in a series, </a:t>
            </a:r>
          </a:p>
          <a:p>
            <a:pPr lvl="1"/>
            <a:r>
              <a:rPr lang="en-US" baseline="0" dirty="0" smtClean="0">
                <a:latin typeface="Times New Roman"/>
              </a:rPr>
              <a:t>items in a date or address, </a:t>
            </a:r>
          </a:p>
          <a:p>
            <a:pPr lvl="1"/>
            <a:r>
              <a:rPr lang="en-US" baseline="0" dirty="0" smtClean="0">
                <a:latin typeface="Times New Roman"/>
              </a:rPr>
              <a:t>adjectives, </a:t>
            </a:r>
          </a:p>
          <a:p>
            <a:pPr lvl="1"/>
            <a:r>
              <a:rPr lang="en-US" baseline="0" dirty="0" smtClean="0">
                <a:latin typeface="Times New Roman"/>
              </a:rPr>
              <a:t>contrasting elements, and </a:t>
            </a:r>
          </a:p>
          <a:p>
            <a:pPr lvl="1"/>
            <a:r>
              <a:rPr lang="en-US" baseline="0" dirty="0" smtClean="0">
                <a:latin typeface="Times New Roman"/>
              </a:rPr>
              <a:t>words that interrupt the flow of thought in a sentence.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baseline="0" smtClean="0">
                <a:latin typeface="Times New Roman"/>
              </a:rPr>
              <a:t>SEPARATING ITEMS IN DATES AND ADDRESSES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>
                <a:latin typeface="Times New Roman"/>
              </a:rPr>
              <a:t>When a year is specified in a date including the month and year, surround it with commas. </a:t>
            </a:r>
          </a:p>
          <a:p>
            <a:r>
              <a:rPr lang="en-US" baseline="0" dirty="0" smtClean="0">
                <a:latin typeface="Times New Roman"/>
              </a:rPr>
              <a:t>If only the month or the season is listed, no commas are needed.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baseline="0" smtClean="0">
                <a:latin typeface="Times New Roman"/>
              </a:rPr>
              <a:t>SEPARATING ITEMS IN DATES AND ADDRESSES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>
                <a:latin typeface="Times New Roman"/>
              </a:rPr>
              <a:t>Jody came to Fargo on June 1, 1997, right after she graduated from high school.</a:t>
            </a:r>
          </a:p>
          <a:p>
            <a:endParaRPr lang="en-US" dirty="0">
              <a:latin typeface="Times New Roman"/>
            </a:endParaRPr>
          </a:p>
          <a:p>
            <a:pPr lvl="1"/>
            <a:r>
              <a:rPr lang="en-US" baseline="0" dirty="0" smtClean="0">
                <a:latin typeface="Times New Roman"/>
              </a:rPr>
              <a:t>When a year is specified in a date including the month and year, surround it with commas. </a:t>
            </a:r>
          </a:p>
          <a:p>
            <a:pPr lvl="1"/>
            <a:r>
              <a:rPr lang="en-US" baseline="0" dirty="0" smtClean="0">
                <a:latin typeface="Times New Roman"/>
              </a:rPr>
              <a:t>If only the month or the season is listed, no commas are needed.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baseline="0" smtClean="0">
                <a:latin typeface="Times New Roman"/>
              </a:rPr>
              <a:t>SEPARATING ITEMS IN DATES AND ADDRESSES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>
                <a:latin typeface="Times New Roman"/>
              </a:rPr>
              <a:t>Jody came to Fargo in June 1997 after graduating from high school.</a:t>
            </a:r>
          </a:p>
          <a:p>
            <a:endParaRPr lang="en-US" dirty="0">
              <a:latin typeface="Times New Roman"/>
            </a:endParaRPr>
          </a:p>
          <a:p>
            <a:pPr lvl="1"/>
            <a:r>
              <a:rPr lang="en-US" baseline="0" dirty="0" smtClean="0">
                <a:latin typeface="Times New Roman"/>
              </a:rPr>
              <a:t>When a year is specified in a date including the month and year, surround it with commas. </a:t>
            </a:r>
          </a:p>
          <a:p>
            <a:pPr lvl="1"/>
            <a:r>
              <a:rPr lang="en-US" baseline="0" dirty="0" smtClean="0">
                <a:latin typeface="Times New Roman"/>
              </a:rPr>
              <a:t>If only the month or the season is listed, no commas are needed.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baseline="0" smtClean="0">
                <a:latin typeface="Times New Roman"/>
              </a:rPr>
              <a:t>SEPARATING ITEMS IN DATES AND ADDRESSES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>
                <a:latin typeface="Times New Roman"/>
              </a:rPr>
              <a:t>When the name of a state is included to further identify a city, set it off with commas.</a:t>
            </a:r>
          </a:p>
          <a:p>
            <a:pPr>
              <a:buNone/>
            </a:pPr>
            <a:endParaRPr lang="en-US" dirty="0" smtClean="0">
              <a:latin typeface="Times New Roman"/>
            </a:endParaRPr>
          </a:p>
          <a:p>
            <a:pPr lvl="1"/>
            <a:r>
              <a:rPr lang="en-US" baseline="0" dirty="0" smtClean="0">
                <a:latin typeface="Times New Roman"/>
              </a:rPr>
              <a:t>Gail has lived in Peoria since last year.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baseline="0" smtClean="0">
                <a:latin typeface="Times New Roman"/>
              </a:rPr>
              <a:t>SEPARATING ITEMS IN DATES AND ADDRESSES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>
                <a:latin typeface="Times New Roman"/>
              </a:rPr>
              <a:t>When the name of a state is included to further identify a city, set it off with commas.</a:t>
            </a:r>
          </a:p>
          <a:p>
            <a:pPr>
              <a:buNone/>
            </a:pPr>
            <a:endParaRPr lang="en-US" dirty="0" smtClean="0">
              <a:latin typeface="Times New Roman"/>
            </a:endParaRPr>
          </a:p>
          <a:p>
            <a:pPr lvl="1"/>
            <a:r>
              <a:rPr lang="en-US" baseline="0" dirty="0" smtClean="0">
                <a:latin typeface="Times New Roman"/>
              </a:rPr>
              <a:t>Gail has lived in Peoria, Illinois, since last year.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579" y="270042"/>
            <a:ext cx="6400800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baseline="0" dirty="0" smtClean="0">
                <a:latin typeface="Times New Roman"/>
              </a:rPr>
              <a:t>USING</a:t>
            </a:r>
            <a:r>
              <a:rPr lang="en-US" b="1" dirty="0" smtClean="0">
                <a:latin typeface="Times New Roman"/>
              </a:rPr>
              <a:t> COMMAS WITH DATES</a:t>
            </a:r>
            <a:endParaRPr lang="en-US" b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American Style</a:t>
            </a:r>
            <a:endParaRPr lang="en-US" dirty="0" smtClean="0"/>
          </a:p>
          <a:p>
            <a:r>
              <a:rPr lang="en-US" dirty="0" smtClean="0"/>
              <a:t>She was born on August 18</a:t>
            </a:r>
            <a:r>
              <a:rPr lang="en-US" b="1" dirty="0" smtClean="0"/>
              <a:t>,</a:t>
            </a:r>
            <a:r>
              <a:rPr lang="en-US" dirty="0" smtClean="0"/>
              <a:t> 1950.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European (inverted) Style</a:t>
            </a:r>
            <a:endParaRPr lang="en-US" dirty="0" smtClean="0"/>
          </a:p>
          <a:p>
            <a:r>
              <a:rPr lang="en-US" dirty="0" smtClean="0"/>
              <a:t>The conference is scheduled for 14 June 2014.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baseline="0" dirty="0" smtClean="0">
                <a:latin typeface="Times New Roman"/>
              </a:rPr>
              <a:t>USING</a:t>
            </a:r>
            <a:r>
              <a:rPr lang="en-US" b="1" dirty="0" smtClean="0">
                <a:latin typeface="Times New Roman"/>
              </a:rPr>
              <a:t> COMMAS WITH DATES</a:t>
            </a:r>
            <a:endParaRPr lang="en-US" b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  Use a comma between the day and the year when following the American style for dates: 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August 18</a:t>
            </a:r>
            <a:r>
              <a:rPr lang="en-US" b="1" dirty="0" smtClean="0"/>
              <a:t>,</a:t>
            </a:r>
            <a:r>
              <a:rPr lang="en-US" dirty="0" smtClean="0"/>
              <a:t> 1950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2.  When using the inverted style, do not use a comma: </a:t>
            </a:r>
          </a:p>
          <a:p>
            <a:r>
              <a:rPr lang="en-US" dirty="0" smtClean="0"/>
              <a:t>18 August 1950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baseline="0" dirty="0" smtClean="0">
                <a:latin typeface="Times New Roman"/>
              </a:rPr>
              <a:t>USING</a:t>
            </a:r>
            <a:r>
              <a:rPr lang="en-US" b="1" dirty="0" smtClean="0">
                <a:latin typeface="Times New Roman"/>
              </a:rPr>
              <a:t> COMMAS WITH DATES</a:t>
            </a:r>
            <a:endParaRPr lang="en-US" b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3.  When writing the day as well as the date also use a comma after the day: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will hold elections for class president on Monday</a:t>
            </a:r>
            <a:r>
              <a:rPr lang="en-US" b="1" dirty="0" smtClean="0"/>
              <a:t>,</a:t>
            </a:r>
            <a:r>
              <a:rPr lang="en-US" dirty="0" smtClean="0"/>
              <a:t> January 14</a:t>
            </a:r>
            <a:r>
              <a:rPr lang="en-US" b="1" dirty="0" smtClean="0"/>
              <a:t>,</a:t>
            </a:r>
            <a:r>
              <a:rPr lang="en-US" dirty="0" smtClean="0"/>
              <a:t> 2014.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baseline="0" dirty="0" smtClean="0">
                <a:latin typeface="Times New Roman"/>
              </a:rPr>
              <a:t>USING</a:t>
            </a:r>
            <a:r>
              <a:rPr lang="en-US" b="1" dirty="0" smtClean="0">
                <a:latin typeface="Times New Roman"/>
              </a:rPr>
              <a:t> COMMAS WITH DATES</a:t>
            </a:r>
            <a:endParaRPr lang="en-US" b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4.  When a date ends a sentence: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My birthday is August 18</a:t>
            </a:r>
            <a:r>
              <a:rPr lang="en-US" b="1" dirty="0" smtClean="0"/>
              <a:t>,</a:t>
            </a:r>
            <a:r>
              <a:rPr lang="en-US" dirty="0" smtClean="0"/>
              <a:t> 1950.</a:t>
            </a:r>
          </a:p>
          <a:p>
            <a:r>
              <a:rPr lang="en-US" dirty="0" smtClean="0"/>
              <a:t>We will hold elections for class president on Monday</a:t>
            </a:r>
            <a:r>
              <a:rPr lang="en-US" b="1" dirty="0" smtClean="0"/>
              <a:t>,</a:t>
            </a:r>
            <a:r>
              <a:rPr lang="en-US" dirty="0" smtClean="0"/>
              <a:t> January 14</a:t>
            </a:r>
            <a:r>
              <a:rPr lang="en-US" b="1" dirty="0" smtClean="0"/>
              <a:t>,</a:t>
            </a:r>
            <a:r>
              <a:rPr lang="en-US" dirty="0" smtClean="0"/>
              <a:t> 2014.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baseline="0" dirty="0" smtClean="0">
                <a:latin typeface="Times New Roman"/>
              </a:rPr>
              <a:t>More Jobs for Commas</a:t>
            </a:r>
            <a:endParaRPr lang="en-US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>
                <a:latin typeface="Times New Roman"/>
              </a:rPr>
              <a:t>You’ll also learn how to use commas in a friendly letter.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baseline="0" dirty="0" smtClean="0">
                <a:latin typeface="Times New Roman"/>
              </a:rPr>
              <a:t>USING</a:t>
            </a:r>
            <a:r>
              <a:rPr lang="en-US" b="1" dirty="0" smtClean="0">
                <a:latin typeface="Times New Roman"/>
              </a:rPr>
              <a:t> COMMAS WITH DATES</a:t>
            </a:r>
            <a:endParaRPr lang="en-US" b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5.  When a date </a:t>
            </a:r>
            <a:r>
              <a:rPr lang="en-US" b="1" i="1" dirty="0" smtClean="0"/>
              <a:t>doesn't</a:t>
            </a:r>
            <a:r>
              <a:rPr lang="en-US" dirty="0" smtClean="0"/>
              <a:t> end a sentence, </a:t>
            </a:r>
            <a:r>
              <a:rPr lang="en-US" b="1" i="1" dirty="0" smtClean="0"/>
              <a:t>then use a comma after the year, too: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My birthday is August 18</a:t>
            </a:r>
            <a:r>
              <a:rPr lang="en-US" b="1" dirty="0" smtClean="0"/>
              <a:t>, </a:t>
            </a:r>
            <a:r>
              <a:rPr lang="en-US" dirty="0" smtClean="0"/>
              <a:t>1950</a:t>
            </a:r>
            <a:r>
              <a:rPr lang="en-US" b="1" dirty="0" smtClean="0"/>
              <a:t>, </a:t>
            </a:r>
            <a:r>
              <a:rPr lang="en-US" dirty="0" smtClean="0"/>
              <a:t>but I usually don't celebrate it unless someone else makes a big deal out of it.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On January 14</a:t>
            </a:r>
            <a:r>
              <a:rPr lang="en-US" b="1" dirty="0" smtClean="0"/>
              <a:t>,</a:t>
            </a:r>
            <a:r>
              <a:rPr lang="en-US" dirty="0" smtClean="0"/>
              <a:t> 2014</a:t>
            </a:r>
            <a:r>
              <a:rPr lang="en-US" b="1" dirty="0" smtClean="0"/>
              <a:t>, </a:t>
            </a:r>
            <a:r>
              <a:rPr lang="en-US" dirty="0" smtClean="0"/>
              <a:t>we will hold elections for class president.</a:t>
            </a:r>
          </a:p>
          <a:p>
            <a:endParaRPr lang="en-US" dirty="0" smtClean="0"/>
          </a:p>
          <a:p>
            <a:r>
              <a:rPr lang="en-US" dirty="0" smtClean="0"/>
              <a:t>On Monday, January 14</a:t>
            </a:r>
            <a:r>
              <a:rPr lang="en-US" b="1" dirty="0" smtClean="0"/>
              <a:t>,</a:t>
            </a:r>
            <a:r>
              <a:rPr lang="en-US" dirty="0" smtClean="0"/>
              <a:t> 2014</a:t>
            </a:r>
            <a:r>
              <a:rPr lang="en-US" b="1" dirty="0" smtClean="0"/>
              <a:t>,</a:t>
            </a:r>
            <a:r>
              <a:rPr lang="en-US" dirty="0" smtClean="0"/>
              <a:t> we will hold elections for class president.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baseline="0" dirty="0" smtClean="0">
                <a:latin typeface="Times New Roman"/>
              </a:rPr>
              <a:t>WHEN TO OMIT </a:t>
            </a:r>
            <a:r>
              <a:rPr lang="en-US" b="1" dirty="0" smtClean="0">
                <a:latin typeface="Times New Roman"/>
              </a:rPr>
              <a:t>COMMAS WITH DATES</a:t>
            </a:r>
            <a:endParaRPr lang="en-US" b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When a date contains the month with only a day: 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proposal was due on March 17. 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baseline="0" dirty="0" smtClean="0">
                <a:latin typeface="Times New Roman"/>
              </a:rPr>
              <a:t>WHEN TO OMIT </a:t>
            </a:r>
            <a:r>
              <a:rPr lang="en-US" b="1" dirty="0" smtClean="0">
                <a:latin typeface="Times New Roman"/>
              </a:rPr>
              <a:t>COMMAS WITH DATES</a:t>
            </a:r>
            <a:endParaRPr lang="en-US" b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2. When a date contains the month with only a year: 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moon landing occurred in July 1969. 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baseline="0" dirty="0" smtClean="0">
                <a:latin typeface="Times New Roman"/>
              </a:rPr>
              <a:t>WHEN TO OMIT </a:t>
            </a:r>
            <a:r>
              <a:rPr lang="en-US" b="1" dirty="0" smtClean="0">
                <a:latin typeface="Times New Roman"/>
              </a:rPr>
              <a:t>COMMAS WITH DATES</a:t>
            </a:r>
            <a:endParaRPr lang="en-US" b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3. When using an inverted date: 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20 July 1969.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579" y="270042"/>
            <a:ext cx="6400800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baseline="0" dirty="0" smtClean="0">
                <a:latin typeface="Times New Roman"/>
              </a:rPr>
              <a:t>USING</a:t>
            </a:r>
            <a:r>
              <a:rPr lang="en-US" b="1" dirty="0" smtClean="0">
                <a:latin typeface="Times New Roman"/>
              </a:rPr>
              <a:t> COMMAS WITH ADDRESSES</a:t>
            </a:r>
            <a:endParaRPr lang="en-US" b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Geographical Names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Use a comma when you provide specific locations :</a:t>
            </a:r>
          </a:p>
          <a:p>
            <a:r>
              <a:rPr lang="en-US" dirty="0" smtClean="0"/>
              <a:t>Amarillo, Texas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baseline="0" dirty="0" smtClean="0">
                <a:latin typeface="Times New Roman"/>
              </a:rPr>
              <a:t>USING</a:t>
            </a:r>
            <a:r>
              <a:rPr lang="en-US" b="1" dirty="0" smtClean="0">
                <a:latin typeface="Times New Roman"/>
              </a:rPr>
              <a:t> COMMAS WITH ADDRESSES</a:t>
            </a:r>
            <a:endParaRPr lang="en-US" b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Geographical Names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When using both the city and state within a sentence, be sure to place a comma between the city and state and after the state to save the reader from confusion about whether the statement is directly addressed to someone (e.g. a person whose name is "Austin") or not:</a:t>
            </a:r>
          </a:p>
          <a:p>
            <a:r>
              <a:rPr lang="en-US" dirty="0" smtClean="0"/>
              <a:t>Austin, Texas, is one of the most fascinating vacation destinations in the country.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baseline="0" dirty="0" smtClean="0">
                <a:latin typeface="Times New Roman"/>
              </a:rPr>
              <a:t>USING</a:t>
            </a:r>
            <a:r>
              <a:rPr lang="en-US" b="1" dirty="0" smtClean="0">
                <a:latin typeface="Times New Roman"/>
              </a:rPr>
              <a:t> COMMAS WITH ADDRESSES</a:t>
            </a:r>
            <a:endParaRPr lang="en-US" b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Postal Address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When you use a postal address within a sentence, remember to place a comma after the person’s name, after the street name and after the city:</a:t>
            </a:r>
          </a:p>
          <a:p>
            <a:r>
              <a:rPr lang="en-US" dirty="0" smtClean="0"/>
              <a:t>Karen’s full name and address is Karen Reilly, 4956 Arlington Road, South Fork, Colorado 77945. </a:t>
            </a:r>
          </a:p>
          <a:p>
            <a:pPr>
              <a:buNone/>
            </a:pPr>
            <a:r>
              <a:rPr lang="en-US" sz="2595" dirty="0" smtClean="0"/>
              <a:t>(Notice that there is </a:t>
            </a:r>
            <a:r>
              <a:rPr lang="en-US" sz="2595" b="1" dirty="0" smtClean="0"/>
              <a:t>no</a:t>
            </a:r>
            <a:r>
              <a:rPr lang="en-US" sz="2595" dirty="0" smtClean="0"/>
              <a:t> comma between the state and the zip code)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579" y="270042"/>
            <a:ext cx="6400800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baseline="0" smtClean="0">
                <a:latin typeface="Times New Roman"/>
              </a:rPr>
              <a:t>SEPARATING EQUALLY IMPORTANT ADJECTIVES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>
                <a:latin typeface="Times New Roman"/>
              </a:rPr>
              <a:t>An adjective is a word that modifies, or describes, a noun or pronoun. </a:t>
            </a:r>
          </a:p>
          <a:p>
            <a:r>
              <a:rPr lang="en-US" baseline="0" dirty="0" smtClean="0">
                <a:latin typeface="Times New Roman"/>
              </a:rPr>
              <a:t>Adjectives answer the questions </a:t>
            </a:r>
          </a:p>
          <a:p>
            <a:pPr lvl="1"/>
            <a:r>
              <a:rPr lang="en-US" i="1" baseline="0" dirty="0" smtClean="0">
                <a:latin typeface="Times New Roman"/>
              </a:rPr>
              <a:t>Which one? </a:t>
            </a:r>
          </a:p>
          <a:p>
            <a:pPr lvl="1"/>
            <a:r>
              <a:rPr lang="en-US" i="1" baseline="0" dirty="0" smtClean="0">
                <a:latin typeface="Times New Roman"/>
              </a:rPr>
              <a:t>What kind? and </a:t>
            </a:r>
          </a:p>
          <a:p>
            <a:pPr lvl="1"/>
            <a:r>
              <a:rPr lang="en-US" i="1" baseline="0" dirty="0" smtClean="0">
                <a:latin typeface="Times New Roman"/>
              </a:rPr>
              <a:t>How many?</a:t>
            </a:r>
            <a:endParaRPr lang="en-US" i="1" dirty="0" smtClean="0">
              <a:latin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baseline="0" smtClean="0">
                <a:latin typeface="Times New Roman"/>
              </a:rPr>
              <a:t>SEPARATING INDEPENDENT CLAUSES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>
                <a:latin typeface="Times New Roman"/>
              </a:rPr>
              <a:t>You already know that an independent clause is a group of words that could stand alone as a complete sentence. 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baseline="0" smtClean="0">
                <a:latin typeface="Times New Roman"/>
              </a:rPr>
              <a:t>SEPARATING EQUALLY IMPORTANT ADJECTIVES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>
                <a:latin typeface="Times New Roman"/>
              </a:rPr>
              <a:t>Kathy avoided the </a:t>
            </a:r>
            <a:r>
              <a:rPr lang="en-US" b="1" baseline="0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friendly, talkative, pleasant </a:t>
            </a:r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clown sitting next to her at work. </a:t>
            </a:r>
          </a:p>
          <a:p>
            <a:endParaRPr lang="en-US" dirty="0" smtClean="0">
              <a:highlight>
                <a:srgbClr val="FFFF00"/>
              </a:highlight>
              <a:latin typeface="Times New Roman"/>
            </a:endParaRPr>
          </a:p>
          <a:p>
            <a:pPr lvl="1"/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The highlighted words describe </a:t>
            </a:r>
            <a:r>
              <a:rPr lang="en-US" i="1" baseline="0" dirty="0" smtClean="0">
                <a:highlight>
                  <a:srgbClr val="FFFF00"/>
                </a:highlight>
                <a:latin typeface="Times New Roman"/>
              </a:rPr>
              <a:t>clown</a:t>
            </a:r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. </a:t>
            </a:r>
          </a:p>
          <a:p>
            <a:pPr lvl="1"/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They answer the question </a:t>
            </a:r>
            <a:r>
              <a:rPr lang="en-US" i="1" baseline="0" dirty="0" smtClean="0">
                <a:highlight>
                  <a:srgbClr val="FFFF00"/>
                </a:highlight>
                <a:latin typeface="Times New Roman"/>
              </a:rPr>
              <a:t>What kind</a:t>
            </a:r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?</a:t>
            </a:r>
            <a:endParaRPr lang="en-US" i="1" dirty="0" smtClean="0">
              <a:latin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baseline="0" smtClean="0">
                <a:latin typeface="Times New Roman"/>
              </a:rPr>
              <a:t>SEPARATING EQUALLY IMPORTANT ADJECTIVES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>
                <a:latin typeface="Times New Roman"/>
              </a:rPr>
              <a:t>The workmen repaired the floor with </a:t>
            </a:r>
            <a:r>
              <a:rPr lang="en-US" b="1" baseline="0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that dark, aged oak</a:t>
            </a:r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 flooring. </a:t>
            </a:r>
          </a:p>
          <a:p>
            <a:endParaRPr lang="en-US" dirty="0" smtClean="0">
              <a:highlight>
                <a:srgbClr val="FFFF00"/>
              </a:highlight>
              <a:latin typeface="Times New Roman"/>
            </a:endParaRPr>
          </a:p>
          <a:p>
            <a:pPr lvl="1"/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The highlighted words describe </a:t>
            </a:r>
            <a:r>
              <a:rPr lang="en-US" i="1" baseline="0" dirty="0" smtClean="0">
                <a:highlight>
                  <a:srgbClr val="FFFF00"/>
                </a:highlight>
                <a:latin typeface="Times New Roman"/>
              </a:rPr>
              <a:t>flooring</a:t>
            </a:r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. </a:t>
            </a:r>
          </a:p>
          <a:p>
            <a:pPr lvl="1"/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They answer the questions </a:t>
            </a:r>
            <a:r>
              <a:rPr lang="en-US" i="1" baseline="0" dirty="0" smtClean="0">
                <a:highlight>
                  <a:srgbClr val="FFFF00"/>
                </a:highlight>
                <a:latin typeface="Times New Roman"/>
              </a:rPr>
              <a:t>Which one</a:t>
            </a:r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? and </a:t>
            </a:r>
            <a:r>
              <a:rPr lang="en-US" i="1" baseline="0" dirty="0" smtClean="0">
                <a:highlight>
                  <a:srgbClr val="FFFF00"/>
                </a:highlight>
                <a:latin typeface="Times New Roman"/>
              </a:rPr>
              <a:t>What kind</a:t>
            </a:r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?</a:t>
            </a:r>
            <a:endParaRPr lang="en-US" dirty="0" smtClean="0">
              <a:highlight>
                <a:srgbClr val="FFFF00"/>
              </a:highlight>
              <a:latin typeface="Times New Roman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baseline="0" smtClean="0">
                <a:latin typeface="Times New Roman"/>
              </a:rPr>
              <a:t>SEPARATING EQUALLY IMPORTANT ADJECTIVES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>
                <a:latin typeface="Times New Roman"/>
              </a:rPr>
              <a:t>The reporter spoke with </a:t>
            </a:r>
            <a:r>
              <a:rPr lang="en-US" b="1" baseline="0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several intense, talented high school</a:t>
            </a:r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 athletes.	</a:t>
            </a:r>
          </a:p>
          <a:p>
            <a:endParaRPr lang="en-US" dirty="0">
              <a:highlight>
                <a:srgbClr val="FFFF00"/>
              </a:highlight>
              <a:latin typeface="Times New Roman"/>
            </a:endParaRPr>
          </a:p>
          <a:p>
            <a:pPr lvl="1"/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The highlighted words describe </a:t>
            </a:r>
            <a:r>
              <a:rPr lang="en-US" i="1" baseline="0" dirty="0" smtClean="0">
                <a:highlight>
                  <a:srgbClr val="FFFF00"/>
                </a:highlight>
                <a:latin typeface="Times New Roman"/>
              </a:rPr>
              <a:t>athletes</a:t>
            </a:r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. </a:t>
            </a:r>
          </a:p>
          <a:p>
            <a:pPr lvl="1"/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They answer the questions </a:t>
            </a:r>
            <a:r>
              <a:rPr lang="en-US" i="1" baseline="0" dirty="0" smtClean="0">
                <a:highlight>
                  <a:srgbClr val="FFFF00"/>
                </a:highlight>
                <a:latin typeface="Times New Roman"/>
              </a:rPr>
              <a:t>How many</a:t>
            </a:r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? and </a:t>
            </a:r>
            <a:r>
              <a:rPr lang="en-US" i="1" baseline="0" dirty="0" smtClean="0">
                <a:highlight>
                  <a:srgbClr val="FFFF00"/>
                </a:highlight>
                <a:latin typeface="Times New Roman"/>
              </a:rPr>
              <a:t>What kind</a:t>
            </a:r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?</a:t>
            </a:r>
            <a:endParaRPr lang="en-US" dirty="0" smtClean="0">
              <a:highlight>
                <a:srgbClr val="FFFF00"/>
              </a:highlight>
              <a:latin typeface="Times New Roman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baseline="0" smtClean="0">
                <a:latin typeface="Times New Roman"/>
              </a:rPr>
              <a:t>SEPARATING EQUALLY IMPORTANT ADJECTIVES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>
                <a:latin typeface="Times New Roman"/>
              </a:rPr>
              <a:t>When adjectives are equally important in describing a word, they are separated by a comma. </a:t>
            </a:r>
          </a:p>
          <a:p>
            <a:r>
              <a:rPr lang="en-US" baseline="0" dirty="0" smtClean="0">
                <a:latin typeface="Times New Roman"/>
              </a:rPr>
              <a:t>However, not all adjectives are equally important.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baseline="0" smtClean="0">
                <a:latin typeface="Times New Roman"/>
              </a:rPr>
              <a:t>SEPARATING EQUALLY IMPORTANT ADJECTIVES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>
                <a:latin typeface="Times New Roman"/>
              </a:rPr>
              <a:t>Some adjectives must be right next to the word they modify, or they will not make sense. </a:t>
            </a:r>
          </a:p>
          <a:p>
            <a:r>
              <a:rPr lang="en-US" baseline="0" dirty="0" smtClean="0">
                <a:latin typeface="Times New Roman"/>
              </a:rPr>
              <a:t>For instance, in the example sentence above, the word </a:t>
            </a:r>
            <a:r>
              <a:rPr lang="en-US" i="1" baseline="0" dirty="0" smtClean="0">
                <a:latin typeface="Times New Roman"/>
              </a:rPr>
              <a:t>oak </a:t>
            </a:r>
            <a:r>
              <a:rPr lang="en-US" baseline="0" dirty="0" smtClean="0">
                <a:latin typeface="Times New Roman"/>
              </a:rPr>
              <a:t>must be placed next to the word </a:t>
            </a:r>
            <a:r>
              <a:rPr lang="en-US" i="1" baseline="0" dirty="0" smtClean="0">
                <a:latin typeface="Times New Roman"/>
              </a:rPr>
              <a:t>flooring.</a:t>
            </a:r>
          </a:p>
          <a:p>
            <a:pPr lvl="1"/>
            <a:r>
              <a:rPr lang="en-US" baseline="0" dirty="0" smtClean="0">
                <a:latin typeface="Times New Roman"/>
              </a:rPr>
              <a:t>The workmen repaired the floor with </a:t>
            </a:r>
            <a:r>
              <a:rPr lang="en-US" b="1" baseline="0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that dark, aged oak</a:t>
            </a:r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 flooring.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baseline="0" smtClean="0">
                <a:latin typeface="Times New Roman"/>
              </a:rPr>
              <a:t>SEPARATING EQUALLY IMPORTANT ADJECTIVES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>
                <a:latin typeface="Times New Roman"/>
              </a:rPr>
              <a:t>Pay close attention to the example sentence above. </a:t>
            </a:r>
          </a:p>
          <a:p>
            <a:r>
              <a:rPr lang="en-US" baseline="0" dirty="0" smtClean="0">
                <a:latin typeface="Times New Roman"/>
              </a:rPr>
              <a:t>The words </a:t>
            </a:r>
            <a:r>
              <a:rPr lang="en-US" i="1" baseline="0" dirty="0" smtClean="0">
                <a:latin typeface="Times New Roman"/>
              </a:rPr>
              <a:t>several</a:t>
            </a:r>
            <a:r>
              <a:rPr lang="en-US" baseline="0" dirty="0" smtClean="0">
                <a:latin typeface="Times New Roman"/>
              </a:rPr>
              <a:t>, </a:t>
            </a:r>
            <a:r>
              <a:rPr lang="en-US" i="1" baseline="0" dirty="0" smtClean="0">
                <a:latin typeface="Times New Roman"/>
              </a:rPr>
              <a:t>high</a:t>
            </a:r>
            <a:r>
              <a:rPr lang="en-US" baseline="0" dirty="0" smtClean="0">
                <a:latin typeface="Times New Roman"/>
              </a:rPr>
              <a:t>, and </a:t>
            </a:r>
            <a:r>
              <a:rPr lang="en-US" i="1" baseline="0" dirty="0" smtClean="0">
                <a:latin typeface="Times New Roman"/>
              </a:rPr>
              <a:t>school </a:t>
            </a:r>
            <a:r>
              <a:rPr lang="en-US" baseline="0" dirty="0" smtClean="0">
                <a:latin typeface="Times New Roman"/>
              </a:rPr>
              <a:t>are all adjectives modifying athletes, but they are not separated by commas. </a:t>
            </a:r>
          </a:p>
          <a:p>
            <a:pPr>
              <a:buNone/>
            </a:pPr>
            <a:endParaRPr lang="en-US" baseline="0" dirty="0" smtClean="0">
              <a:latin typeface="Times New Roman"/>
            </a:endParaRPr>
          </a:p>
          <a:p>
            <a:pPr lvl="1"/>
            <a:r>
              <a:rPr lang="en-US" baseline="0" dirty="0" smtClean="0">
                <a:latin typeface="Times New Roman"/>
              </a:rPr>
              <a:t>The reporter spoke with </a:t>
            </a:r>
            <a:r>
              <a:rPr lang="en-US" b="1" baseline="0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several intense, talented high school</a:t>
            </a:r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 athletes.	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baseline="0" dirty="0" smtClean="0">
                <a:latin typeface="Times New Roman"/>
              </a:rPr>
              <a:t>SEPARATING EQUALLY IMPORTANT ADJECTIVES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baseline="0" dirty="0" smtClean="0">
                <a:latin typeface="Times New Roman"/>
              </a:rPr>
              <a:t>These adjectives need to stay where they are in the sentence for the words to make sense, and they should not be separated by a comma from the word they modify. </a:t>
            </a:r>
          </a:p>
          <a:p>
            <a:r>
              <a:rPr lang="en-US" baseline="0" dirty="0" smtClean="0">
                <a:latin typeface="Times New Roman"/>
              </a:rPr>
              <a:t>Only adjectives of equal importance are set off by a comma.</a:t>
            </a:r>
          </a:p>
          <a:p>
            <a:endParaRPr lang="en-US" dirty="0" smtClean="0">
              <a:highlight>
                <a:srgbClr val="FFFF00"/>
              </a:highlight>
              <a:latin typeface="Times New Roman"/>
            </a:endParaRPr>
          </a:p>
          <a:p>
            <a:pPr lvl="1"/>
            <a:r>
              <a:rPr lang="en-US" baseline="0" dirty="0" smtClean="0">
                <a:latin typeface="Times New Roman"/>
              </a:rPr>
              <a:t>The reporter spoke with </a:t>
            </a:r>
            <a:r>
              <a:rPr lang="en-US" b="1" baseline="0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several intense, talented high school</a:t>
            </a:r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 athletes.	</a:t>
            </a:r>
          </a:p>
          <a:p>
            <a:pPr lvl="1"/>
            <a:endParaRPr lang="en-US" baseline="0" dirty="0" smtClean="0">
              <a:highlight>
                <a:srgbClr val="FFFF00"/>
              </a:highlight>
              <a:latin typeface="Times New Roman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baseline="0" dirty="0" smtClean="0">
                <a:latin typeface="Times New Roman"/>
              </a:rPr>
              <a:t>SEPARATING EQUALLY IMPORTANT ADJECTIVES</a:t>
            </a:r>
            <a:endParaRPr lang="en-US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>
                <a:latin typeface="Times New Roman"/>
              </a:rPr>
              <a:t>How can you tell if adjectives should be separated with a comma? </a:t>
            </a:r>
          </a:p>
          <a:p>
            <a:r>
              <a:rPr lang="en-US" baseline="0" dirty="0" smtClean="0">
                <a:latin typeface="Times New Roman"/>
              </a:rPr>
              <a:t>Apply one or both of these tests: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baseline="0" dirty="0" smtClean="0">
                <a:latin typeface="Times New Roman"/>
              </a:rPr>
              <a:t>SEPARATING EQUALLY IMPORTANT ADJECTIVES</a:t>
            </a:r>
            <a:endParaRPr lang="en-US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baseline="0" dirty="0" smtClean="0">
                <a:latin typeface="Times New Roman"/>
              </a:rPr>
              <a:t>How can you tell if adjectives should be separated with a comma? </a:t>
            </a:r>
          </a:p>
          <a:p>
            <a:r>
              <a:rPr lang="en-US" b="1" dirty="0" smtClean="0">
                <a:latin typeface="Times New Roman"/>
              </a:rPr>
              <a:t>Test #1</a:t>
            </a:r>
            <a:endParaRPr lang="en-US" b="1" baseline="0" dirty="0" smtClean="0">
              <a:latin typeface="Times New Roman"/>
            </a:endParaRPr>
          </a:p>
          <a:p>
            <a:r>
              <a:rPr lang="en-US" baseline="0" dirty="0" smtClean="0">
                <a:latin typeface="Times New Roman"/>
              </a:rPr>
              <a:t>Change the order of the adjectives. </a:t>
            </a:r>
          </a:p>
          <a:p>
            <a:r>
              <a:rPr lang="en-US" baseline="0" dirty="0" smtClean="0">
                <a:latin typeface="Times New Roman"/>
              </a:rPr>
              <a:t>If the sentence reads just as clearly, separate the adjectives with a comma </a:t>
            </a:r>
          </a:p>
          <a:p>
            <a:r>
              <a:rPr lang="en-US" baseline="0" dirty="0" smtClean="0">
                <a:latin typeface="Times New Roman"/>
              </a:rPr>
              <a:t>If the sentence becomes unclear or sounds awkward, do not use a comma. 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baseline="0" dirty="0" smtClean="0">
                <a:latin typeface="Times New Roman"/>
              </a:rPr>
              <a:t>SEPARATING EQUALLY IMPORTANT ADJECTIVES</a:t>
            </a:r>
            <a:endParaRPr lang="en-US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>
                <a:latin typeface="Times New Roman"/>
              </a:rPr>
              <a:t>The example sentences make sense even if the position of the adjectives is changed.</a:t>
            </a:r>
          </a:p>
          <a:p>
            <a:pPr>
              <a:buNone/>
            </a:pPr>
            <a:endParaRPr lang="en-US" baseline="0" dirty="0" smtClean="0">
              <a:latin typeface="Times New Roman"/>
            </a:endParaRPr>
          </a:p>
          <a:p>
            <a:pPr lvl="1"/>
            <a:r>
              <a:rPr lang="en-US" baseline="0" dirty="0" smtClean="0">
                <a:latin typeface="Times New Roman"/>
              </a:rPr>
              <a:t>Kathy avoided the </a:t>
            </a:r>
            <a:r>
              <a:rPr lang="en-US" b="1" baseline="0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friendly, talkative, pleasant </a:t>
            </a:r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clown sitting next to her at work.</a:t>
            </a:r>
          </a:p>
          <a:p>
            <a:pPr lvl="1"/>
            <a:r>
              <a:rPr lang="en-US" baseline="0" dirty="0" smtClean="0">
                <a:latin typeface="Times New Roman"/>
              </a:rPr>
              <a:t>The workmen repaired the floor with </a:t>
            </a:r>
            <a:r>
              <a:rPr lang="en-US" b="1" baseline="0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that dark, aged oak</a:t>
            </a:r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 flooring.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baseline="0" dirty="0" smtClean="0">
                <a:latin typeface="Times New Roman"/>
              </a:rPr>
              <a:t>SEPARATING INDEPENDENT CLAUSES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numCol="2">
            <a:normAutofit/>
          </a:bodyPr>
          <a:lstStyle/>
          <a:p>
            <a:r>
              <a:rPr lang="en-US" baseline="0" dirty="0" smtClean="0">
                <a:latin typeface="Times New Roman"/>
              </a:rPr>
              <a:t>A conjunction is a joining word. </a:t>
            </a:r>
          </a:p>
          <a:p>
            <a:r>
              <a:rPr lang="en-US" baseline="0" dirty="0" smtClean="0">
                <a:latin typeface="Times New Roman"/>
              </a:rPr>
              <a:t>Here is a complete list of conjunctions that can be used to join two independent clauses:</a:t>
            </a:r>
          </a:p>
          <a:p>
            <a:endParaRPr lang="en-US" baseline="0" dirty="0" smtClean="0">
              <a:latin typeface="Times New Roman"/>
            </a:endParaRPr>
          </a:p>
          <a:p>
            <a:pPr lvl="1"/>
            <a:r>
              <a:rPr lang="en-US" b="1" baseline="0" dirty="0" smtClean="0">
                <a:latin typeface="Times New Roman"/>
              </a:rPr>
              <a:t>and</a:t>
            </a:r>
          </a:p>
          <a:p>
            <a:pPr lvl="1"/>
            <a:r>
              <a:rPr lang="en-US" b="1" baseline="0" dirty="0" smtClean="0">
                <a:latin typeface="Times New Roman"/>
              </a:rPr>
              <a:t>for</a:t>
            </a:r>
          </a:p>
          <a:p>
            <a:pPr lvl="1"/>
            <a:r>
              <a:rPr lang="en-US" b="1" baseline="0" dirty="0" smtClean="0">
                <a:latin typeface="Times New Roman"/>
              </a:rPr>
              <a:t>so</a:t>
            </a:r>
          </a:p>
          <a:p>
            <a:pPr lvl="1"/>
            <a:r>
              <a:rPr lang="en-US" b="1" dirty="0" smtClean="0">
                <a:latin typeface="Times New Roman"/>
              </a:rPr>
              <a:t>but</a:t>
            </a:r>
          </a:p>
          <a:p>
            <a:pPr lvl="1"/>
            <a:r>
              <a:rPr lang="en-US" b="1" dirty="0" smtClean="0">
                <a:latin typeface="Times New Roman"/>
              </a:rPr>
              <a:t>nor</a:t>
            </a:r>
          </a:p>
          <a:p>
            <a:pPr lvl="1"/>
            <a:r>
              <a:rPr lang="en-US" b="1" dirty="0" smtClean="0">
                <a:latin typeface="Times New Roman"/>
              </a:rPr>
              <a:t>yet</a:t>
            </a:r>
          </a:p>
          <a:p>
            <a:pPr lvl="1"/>
            <a:r>
              <a:rPr lang="en-US" b="1" dirty="0" smtClean="0">
                <a:latin typeface="Times New Roman"/>
              </a:rPr>
              <a:t>or</a:t>
            </a:r>
            <a:endParaRPr lang="en-US" b="1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baseline="0" dirty="0" smtClean="0">
                <a:latin typeface="Times New Roman"/>
              </a:rPr>
              <a:t>SEPARATING EQUALLY IMPORTANT ADJECTIVES</a:t>
            </a:r>
            <a:endParaRPr lang="en-US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aseline="0" dirty="0" smtClean="0">
                <a:latin typeface="Times New Roman"/>
              </a:rPr>
              <a:t>In the example sentence, the sentence would make no sense if the adjectives came in this order:</a:t>
            </a:r>
          </a:p>
          <a:p>
            <a:pPr lvl="1"/>
            <a:r>
              <a:rPr lang="en-US" baseline="0" dirty="0" smtClean="0">
                <a:latin typeface="Times New Roman"/>
              </a:rPr>
              <a:t> </a:t>
            </a:r>
            <a:r>
              <a:rPr lang="en-US" i="1" baseline="0" dirty="0" smtClean="0">
                <a:latin typeface="Times New Roman"/>
              </a:rPr>
              <a:t>intense, several, high, talented, school. </a:t>
            </a:r>
          </a:p>
          <a:p>
            <a:pPr lvl="1"/>
            <a:endParaRPr lang="en-US" i="1" baseline="0" dirty="0" smtClean="0">
              <a:latin typeface="Times New Roman"/>
            </a:endParaRPr>
          </a:p>
          <a:p>
            <a:r>
              <a:rPr lang="en-US" i="1" baseline="0" dirty="0" smtClean="0">
                <a:latin typeface="Times New Roman"/>
              </a:rPr>
              <a:t>Intense </a:t>
            </a:r>
            <a:r>
              <a:rPr lang="en-US" baseline="0" dirty="0" smtClean="0">
                <a:latin typeface="Times New Roman"/>
              </a:rPr>
              <a:t>and </a:t>
            </a:r>
            <a:r>
              <a:rPr lang="en-US" i="1" baseline="0" dirty="0" smtClean="0">
                <a:latin typeface="Times New Roman"/>
              </a:rPr>
              <a:t>talented </a:t>
            </a:r>
            <a:r>
              <a:rPr lang="en-US" baseline="0" dirty="0" smtClean="0">
                <a:latin typeface="Times New Roman"/>
              </a:rPr>
              <a:t>are the only adjectives in the sentence that can be reversed; therefore, they are the only adjectives separated by a comma</a:t>
            </a:r>
            <a:r>
              <a:rPr lang="en-US" i="1" baseline="0" dirty="0" smtClean="0">
                <a:latin typeface="Times New Roman"/>
              </a:rPr>
              <a:t>.</a:t>
            </a:r>
          </a:p>
          <a:p>
            <a:pPr>
              <a:buNone/>
            </a:pPr>
            <a:endParaRPr lang="en-US" baseline="0" dirty="0" smtClean="0">
              <a:latin typeface="Times New Roman"/>
            </a:endParaRPr>
          </a:p>
          <a:p>
            <a:pPr lvl="1"/>
            <a:r>
              <a:rPr lang="en-US" baseline="0" dirty="0" smtClean="0">
                <a:latin typeface="Times New Roman"/>
              </a:rPr>
              <a:t>The reporter spoke with </a:t>
            </a:r>
            <a:r>
              <a:rPr lang="en-US" b="1" baseline="0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several intense, talented high school</a:t>
            </a:r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 athletes.	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baseline="0" dirty="0" smtClean="0">
                <a:latin typeface="Times New Roman"/>
              </a:rPr>
              <a:t>SEPARATING EQUALLY IMPORTANT ADJECTIVES</a:t>
            </a:r>
            <a:endParaRPr lang="en-US" b="1" i="1" baseline="0" dirty="0" smtClean="0">
              <a:highlight>
                <a:srgbClr val="FFFF00"/>
              </a:highlight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>
                <a:latin typeface="Times New Roman"/>
              </a:rPr>
              <a:t>Kathy avoided the </a:t>
            </a:r>
            <a:r>
              <a:rPr lang="en-US" b="1" baseline="0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pleasant, friendly, talkative </a:t>
            </a:r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clown sitting next to him at work.</a:t>
            </a:r>
          </a:p>
          <a:p>
            <a:endParaRPr lang="en-US" baseline="0" dirty="0" smtClean="0">
              <a:latin typeface="Times New Roman"/>
            </a:endParaRPr>
          </a:p>
          <a:p>
            <a:pPr lvl="1"/>
            <a:r>
              <a:rPr lang="en-US" baseline="0" dirty="0" smtClean="0">
                <a:latin typeface="Times New Roman"/>
              </a:rPr>
              <a:t>Kathy avoided the </a:t>
            </a:r>
            <a:r>
              <a:rPr lang="en-US" b="1" baseline="0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friendly, talkative, pleasant </a:t>
            </a:r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clown sitting next to her at work.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baseline="0" dirty="0" smtClean="0">
                <a:latin typeface="Times New Roman"/>
              </a:rPr>
              <a:t>SEPARATING EQUALLY IMPORTANT ADJECTIVES</a:t>
            </a:r>
            <a:endParaRPr lang="en-US" b="1" i="1" baseline="0" dirty="0" smtClean="0">
              <a:highlight>
                <a:srgbClr val="FFFF00"/>
              </a:highlight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>
                <a:latin typeface="Times New Roman"/>
              </a:rPr>
              <a:t>The carpenter repaired the floor with that </a:t>
            </a:r>
            <a:r>
              <a:rPr lang="en-US" b="1" baseline="0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aged, dark</a:t>
            </a:r>
            <a:r>
              <a:rPr lang="en-US" b="1" baseline="0" dirty="0" smtClean="0">
                <a:highlight>
                  <a:srgbClr val="FFFF00"/>
                </a:highlight>
                <a:latin typeface="Times New Roman"/>
              </a:rPr>
              <a:t> </a:t>
            </a:r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oak flooring.</a:t>
            </a:r>
          </a:p>
          <a:p>
            <a:pPr>
              <a:buNone/>
            </a:pPr>
            <a:endParaRPr lang="en-US" baseline="0" dirty="0" smtClean="0">
              <a:highlight>
                <a:srgbClr val="FFFF00"/>
              </a:highlight>
              <a:latin typeface="Times New Roman"/>
            </a:endParaRPr>
          </a:p>
          <a:p>
            <a:pPr lvl="1"/>
            <a:r>
              <a:rPr lang="en-US" baseline="0" dirty="0" smtClean="0">
                <a:latin typeface="Times New Roman"/>
              </a:rPr>
              <a:t>The workmen repaired the floor with </a:t>
            </a:r>
            <a:r>
              <a:rPr lang="en-US" b="1" baseline="0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that dark, aged oak</a:t>
            </a:r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 flooring. 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baseline="0" dirty="0" smtClean="0">
                <a:latin typeface="Times New Roman"/>
              </a:rPr>
              <a:t>SEPARATING EQUALLY IMPORTANT ADJECTIVES</a:t>
            </a:r>
            <a:endParaRPr lang="en-US" b="1" i="1" baseline="0" dirty="0" smtClean="0">
              <a:highlight>
                <a:srgbClr val="FFFF00"/>
              </a:highlight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>
                <a:latin typeface="Times New Roman"/>
              </a:rPr>
              <a:t>The reporter spoke with </a:t>
            </a:r>
            <a:r>
              <a:rPr lang="en-US" b="1" baseline="0" dirty="0" smtClean="0">
                <a:solidFill>
                  <a:srgbClr val="FF0000"/>
                </a:solidFill>
                <a:latin typeface="Times New Roman"/>
              </a:rPr>
              <a:t>several </a:t>
            </a:r>
            <a:r>
              <a:rPr lang="en-US" b="1" baseline="0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talented, intense</a:t>
            </a:r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 high school athletes.</a:t>
            </a:r>
          </a:p>
          <a:p>
            <a:endParaRPr lang="en-US" baseline="0" dirty="0" smtClean="0">
              <a:highlight>
                <a:srgbClr val="FFFF00"/>
              </a:highlight>
              <a:latin typeface="Times New Roman"/>
            </a:endParaRPr>
          </a:p>
          <a:p>
            <a:pPr lvl="1"/>
            <a:r>
              <a:rPr lang="en-US" baseline="0" dirty="0" smtClean="0">
                <a:latin typeface="Times New Roman"/>
              </a:rPr>
              <a:t>The reporter spoke with </a:t>
            </a:r>
            <a:r>
              <a:rPr lang="en-US" b="1" baseline="0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several intense, talented high school</a:t>
            </a:r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 athletes.	</a:t>
            </a:r>
          </a:p>
          <a:p>
            <a:pPr lvl="1"/>
            <a:endParaRPr lang="en-US" baseline="0" dirty="0" smtClean="0">
              <a:highlight>
                <a:srgbClr val="FFFF00"/>
              </a:highlight>
              <a:latin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baseline="0" dirty="0" smtClean="0">
                <a:latin typeface="Times New Roman"/>
              </a:rPr>
              <a:t>SEPARATING EQUALLY IMPORTANT ADJECTIVES</a:t>
            </a:r>
            <a:endParaRPr lang="en-US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baseline="0" dirty="0" smtClean="0">
                <a:latin typeface="Times New Roman"/>
              </a:rPr>
              <a:t>How can you tell if adjectives should be separated with a comma? </a:t>
            </a:r>
          </a:p>
          <a:p>
            <a:r>
              <a:rPr lang="en-US" b="1" dirty="0" smtClean="0">
                <a:latin typeface="Times New Roman"/>
              </a:rPr>
              <a:t>Test #2</a:t>
            </a:r>
            <a:endParaRPr lang="en-US" b="1" baseline="0" dirty="0" smtClean="0">
              <a:latin typeface="Times New Roman"/>
            </a:endParaRPr>
          </a:p>
          <a:p>
            <a:r>
              <a:rPr lang="en-US" dirty="0">
                <a:latin typeface="Times New Roman"/>
              </a:rPr>
              <a:t>P</a:t>
            </a:r>
            <a:r>
              <a:rPr lang="en-US" baseline="0" dirty="0" smtClean="0">
                <a:latin typeface="Times New Roman"/>
              </a:rPr>
              <a:t>lace the word </a:t>
            </a:r>
            <a:r>
              <a:rPr lang="en-US" b="1" i="1" baseline="0" dirty="0" smtClean="0">
                <a:latin typeface="Times New Roman"/>
              </a:rPr>
              <a:t>and </a:t>
            </a:r>
            <a:r>
              <a:rPr lang="en-US" baseline="0" dirty="0" smtClean="0">
                <a:latin typeface="Times New Roman"/>
              </a:rPr>
              <a:t>between the adjectives. </a:t>
            </a:r>
          </a:p>
          <a:p>
            <a:r>
              <a:rPr lang="en-US" baseline="0" dirty="0" smtClean="0">
                <a:latin typeface="Times New Roman"/>
              </a:rPr>
              <a:t>If the sentence still reads well, use commas between the adjectives. </a:t>
            </a:r>
          </a:p>
          <a:p>
            <a:r>
              <a:rPr lang="en-US" baseline="0" dirty="0" smtClean="0">
                <a:latin typeface="Times New Roman"/>
              </a:rPr>
              <a:t>If the sentence sounds unclear or awkward, do not use commas.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baseline="0" dirty="0" smtClean="0">
                <a:latin typeface="Times New Roman"/>
              </a:rPr>
              <a:t>SEPARATING EQUALLY IMPORTANT ADJECTIVES</a:t>
            </a:r>
            <a:endParaRPr lang="en-US" i="1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>
                <a:latin typeface="Times New Roman"/>
              </a:rPr>
              <a:t>This works with two example sentences, but in the last sentence an </a:t>
            </a:r>
            <a:r>
              <a:rPr lang="en-US" i="1" baseline="0" dirty="0" smtClean="0">
                <a:latin typeface="Times New Roman"/>
              </a:rPr>
              <a:t>and </a:t>
            </a:r>
            <a:r>
              <a:rPr lang="en-US" baseline="0" dirty="0" smtClean="0">
                <a:latin typeface="Times New Roman"/>
              </a:rPr>
              <a:t>makes sense only between </a:t>
            </a:r>
            <a:r>
              <a:rPr lang="en-US" i="1" baseline="0" dirty="0" smtClean="0">
                <a:latin typeface="Times New Roman"/>
              </a:rPr>
              <a:t>intense </a:t>
            </a:r>
            <a:r>
              <a:rPr lang="en-US" baseline="0" dirty="0" smtClean="0">
                <a:latin typeface="Times New Roman"/>
              </a:rPr>
              <a:t>and </a:t>
            </a:r>
            <a:r>
              <a:rPr lang="en-US" i="1" baseline="0" dirty="0" smtClean="0">
                <a:latin typeface="Times New Roman"/>
              </a:rPr>
              <a:t>talented</a:t>
            </a:r>
            <a:r>
              <a:rPr lang="en-US" baseline="0" dirty="0" smtClean="0">
                <a:latin typeface="Times New Roman"/>
              </a:rPr>
              <a:t>.</a:t>
            </a:r>
          </a:p>
          <a:p>
            <a:pPr lvl="1"/>
            <a:r>
              <a:rPr lang="en-US" baseline="0" dirty="0" smtClean="0">
                <a:latin typeface="Times New Roman"/>
              </a:rPr>
              <a:t>Kathy avoided the</a:t>
            </a:r>
            <a:r>
              <a:rPr lang="en-US" baseline="0" dirty="0" smtClean="0">
                <a:solidFill>
                  <a:srgbClr val="FF0000"/>
                </a:solidFill>
                <a:latin typeface="Times New Roman"/>
              </a:rPr>
              <a:t> </a:t>
            </a:r>
            <a:r>
              <a:rPr lang="en-US" b="1" baseline="0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friendly and talkative and pleasant </a:t>
            </a:r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clown sitting next to him at work</a:t>
            </a:r>
            <a:r>
              <a:rPr lang="en-US" b="1" i="1" baseline="0" dirty="0" smtClean="0">
                <a:highlight>
                  <a:srgbClr val="FFFF00"/>
                </a:highlight>
                <a:latin typeface="Times New Roman"/>
              </a:rPr>
              <a:t>.</a:t>
            </a:r>
          </a:p>
          <a:p>
            <a:pPr lvl="1"/>
            <a:r>
              <a:rPr lang="en-US" baseline="0" dirty="0" smtClean="0">
                <a:latin typeface="Times New Roman"/>
              </a:rPr>
              <a:t>The carpenter repaired the floor with that </a:t>
            </a:r>
            <a:r>
              <a:rPr lang="en-US" b="1" baseline="0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dark and aged</a:t>
            </a:r>
            <a:r>
              <a:rPr lang="en-US" b="1" i="1" baseline="0" dirty="0" smtClean="0">
                <a:highlight>
                  <a:srgbClr val="FFFF00"/>
                </a:highlight>
                <a:latin typeface="Times New Roman"/>
              </a:rPr>
              <a:t> </a:t>
            </a:r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oak flooring.</a:t>
            </a:r>
          </a:p>
          <a:p>
            <a:pPr lvl="1"/>
            <a:r>
              <a:rPr lang="en-US" baseline="0" dirty="0" smtClean="0">
                <a:latin typeface="Times New Roman"/>
              </a:rPr>
              <a:t>The reporter spoke with several </a:t>
            </a:r>
            <a:r>
              <a:rPr lang="en-US" b="1" baseline="0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intense and talented</a:t>
            </a:r>
            <a:r>
              <a:rPr lang="en-US" b="1" i="1" baseline="0" dirty="0" smtClean="0">
                <a:highlight>
                  <a:srgbClr val="FFFF00"/>
                </a:highlight>
                <a:latin typeface="Times New Roman"/>
              </a:rPr>
              <a:t> </a:t>
            </a:r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high school athletes.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579" y="270042"/>
            <a:ext cx="6400800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baseline="0" dirty="0" smtClean="0">
                <a:latin typeface="Times New Roman"/>
              </a:rPr>
              <a:t>SEPARATING EQUALLY IMPORTANT ADJECTIVES</a:t>
            </a:r>
            <a:endParaRPr lang="en-US" b="1" i="1" baseline="0" dirty="0" smtClean="0">
              <a:highlight>
                <a:srgbClr val="FFFF00"/>
              </a:highlight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aseline="0" dirty="0" smtClean="0">
                <a:latin typeface="Times New Roman"/>
              </a:rPr>
              <a:t>Practice:  Try the two tests with the following sentences. Where do the commas belong?</a:t>
            </a:r>
          </a:p>
          <a:p>
            <a:pPr>
              <a:buNone/>
            </a:pPr>
            <a:endParaRPr lang="en-US" baseline="0" dirty="0" smtClean="0">
              <a:latin typeface="Times New Roman"/>
            </a:endParaRPr>
          </a:p>
          <a:p>
            <a:pPr lvl="1"/>
            <a:r>
              <a:rPr lang="en-US" baseline="0" dirty="0" smtClean="0">
                <a:latin typeface="Times New Roman"/>
              </a:rPr>
              <a:t>Marshall cut his short wavy light blond hair.</a:t>
            </a:r>
          </a:p>
          <a:p>
            <a:pPr lvl="1"/>
            <a:r>
              <a:rPr lang="en-US" baseline="0" dirty="0" smtClean="0">
                <a:latin typeface="Times New Roman"/>
              </a:rPr>
              <a:t>In my wallet are five crisp new twenty dollar bills.</a:t>
            </a:r>
          </a:p>
          <a:p>
            <a:pPr lvl="1"/>
            <a:endParaRPr lang="en-US" dirty="0" smtClean="0">
              <a:latin typeface="Times New Roman"/>
            </a:endParaRPr>
          </a:p>
          <a:p>
            <a:r>
              <a:rPr lang="en-US" b="1" dirty="0" smtClean="0">
                <a:latin typeface="Times New Roman"/>
              </a:rPr>
              <a:t>Test #1: </a:t>
            </a:r>
            <a:r>
              <a:rPr lang="en-US" baseline="0" dirty="0" smtClean="0">
                <a:latin typeface="Times New Roman"/>
              </a:rPr>
              <a:t>Change the order of the adjectives. </a:t>
            </a:r>
          </a:p>
          <a:p>
            <a:pPr lvl="1"/>
            <a:r>
              <a:rPr lang="en-US" baseline="0" dirty="0" smtClean="0">
                <a:latin typeface="Times New Roman"/>
              </a:rPr>
              <a:t>If the sentence reads just as clearly, separate the adjectives with a comma </a:t>
            </a:r>
          </a:p>
          <a:p>
            <a:r>
              <a:rPr lang="en-US" b="1" dirty="0" smtClean="0">
                <a:latin typeface="Times New Roman"/>
              </a:rPr>
              <a:t>Test #2: </a:t>
            </a:r>
            <a:r>
              <a:rPr lang="en-US" dirty="0" smtClean="0">
                <a:latin typeface="Times New Roman"/>
              </a:rPr>
              <a:t>P</a:t>
            </a:r>
            <a:r>
              <a:rPr lang="en-US" baseline="0" dirty="0" smtClean="0">
                <a:latin typeface="Times New Roman"/>
              </a:rPr>
              <a:t>lace the word </a:t>
            </a:r>
            <a:r>
              <a:rPr lang="en-US" b="1" i="1" baseline="0" dirty="0" smtClean="0">
                <a:latin typeface="Times New Roman"/>
              </a:rPr>
              <a:t>and </a:t>
            </a:r>
            <a:r>
              <a:rPr lang="en-US" baseline="0" dirty="0" smtClean="0">
                <a:latin typeface="Times New Roman"/>
              </a:rPr>
              <a:t>between the adjectives. </a:t>
            </a:r>
          </a:p>
          <a:p>
            <a:pPr lvl="1"/>
            <a:r>
              <a:rPr lang="en-US" baseline="0" dirty="0" smtClean="0">
                <a:latin typeface="Times New Roman"/>
              </a:rPr>
              <a:t>If the sentence still reads well, use commas between the adjectives. </a:t>
            </a:r>
          </a:p>
          <a:p>
            <a:endParaRPr lang="en-US" baseline="0" dirty="0" smtClean="0">
              <a:latin typeface="Times New Roman"/>
            </a:endParaRPr>
          </a:p>
          <a:p>
            <a:endParaRPr lang="en-US" baseline="0" dirty="0" smtClean="0">
              <a:latin typeface="Times New Roman"/>
            </a:endParaRPr>
          </a:p>
          <a:p>
            <a:pPr lvl="1"/>
            <a:endParaRPr lang="en-US" baseline="0" dirty="0" smtClean="0">
              <a:latin typeface="Times New Roman"/>
            </a:endParaRPr>
          </a:p>
          <a:p>
            <a:pPr lvl="1"/>
            <a:endParaRPr lang="en-US" baseline="0" dirty="0" smtClean="0">
              <a:latin typeface="Times New Roman"/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baseline="0" dirty="0" smtClean="0">
                <a:latin typeface="Times New Roman"/>
              </a:rPr>
              <a:t>SEPARATING EQUALLY IMPORTANT ADJECTIVES</a:t>
            </a:r>
            <a:endParaRPr lang="en-US" b="1" i="1" baseline="0" dirty="0" smtClean="0">
              <a:highlight>
                <a:srgbClr val="FFFF00"/>
              </a:highlight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baseline="0" dirty="0" smtClean="0">
                <a:latin typeface="Times New Roman"/>
              </a:rPr>
              <a:t>Marshall cut his short wavy light blond hair.</a:t>
            </a:r>
          </a:p>
          <a:p>
            <a:pPr lvl="1">
              <a:buNone/>
            </a:pPr>
            <a:endParaRPr lang="en-US" baseline="0" dirty="0" smtClean="0">
              <a:latin typeface="Times New Roman"/>
            </a:endParaRPr>
          </a:p>
          <a:p>
            <a:pPr lvl="1"/>
            <a:r>
              <a:rPr lang="en-US" baseline="0" dirty="0" smtClean="0">
                <a:latin typeface="Times New Roman"/>
              </a:rPr>
              <a:t>Marshall cut his short, wavy light blond hair.</a:t>
            </a:r>
          </a:p>
          <a:p>
            <a:pPr lvl="1">
              <a:buNone/>
            </a:pPr>
            <a:endParaRPr lang="en-US" dirty="0" smtClean="0">
              <a:latin typeface="Times New Roman"/>
            </a:endParaRPr>
          </a:p>
          <a:p>
            <a:r>
              <a:rPr lang="en-US" b="1" dirty="0" smtClean="0">
                <a:latin typeface="Times New Roman"/>
              </a:rPr>
              <a:t>Test #1: </a:t>
            </a:r>
            <a:r>
              <a:rPr lang="en-US" baseline="0" dirty="0" smtClean="0">
                <a:latin typeface="Times New Roman"/>
              </a:rPr>
              <a:t>Change the order of the adjectives. </a:t>
            </a:r>
          </a:p>
          <a:p>
            <a:pPr lvl="1"/>
            <a:r>
              <a:rPr lang="en-US" baseline="0" dirty="0" smtClean="0">
                <a:latin typeface="Times New Roman"/>
              </a:rPr>
              <a:t>If the sentence reads just as clearly, separate the adjectives with a comma </a:t>
            </a:r>
          </a:p>
          <a:p>
            <a:r>
              <a:rPr lang="en-US" b="1" dirty="0" smtClean="0">
                <a:latin typeface="Times New Roman"/>
              </a:rPr>
              <a:t>Test #2: </a:t>
            </a:r>
            <a:r>
              <a:rPr lang="en-US" dirty="0" smtClean="0">
                <a:latin typeface="Times New Roman"/>
              </a:rPr>
              <a:t>P</a:t>
            </a:r>
            <a:r>
              <a:rPr lang="en-US" baseline="0" dirty="0" smtClean="0">
                <a:latin typeface="Times New Roman"/>
              </a:rPr>
              <a:t>lace the word </a:t>
            </a:r>
            <a:r>
              <a:rPr lang="en-US" b="1" i="1" baseline="0" dirty="0" smtClean="0">
                <a:latin typeface="Times New Roman"/>
              </a:rPr>
              <a:t>and </a:t>
            </a:r>
            <a:r>
              <a:rPr lang="en-US" baseline="0" dirty="0" smtClean="0">
                <a:latin typeface="Times New Roman"/>
              </a:rPr>
              <a:t>between the adjectives. </a:t>
            </a:r>
          </a:p>
          <a:p>
            <a:pPr lvl="1"/>
            <a:r>
              <a:rPr lang="en-US" baseline="0" dirty="0" smtClean="0">
                <a:latin typeface="Times New Roman"/>
              </a:rPr>
              <a:t>If the sentence still reads well, use commas between the adjectives. </a:t>
            </a:r>
          </a:p>
          <a:p>
            <a:endParaRPr lang="en-US" baseline="0" dirty="0" smtClean="0">
              <a:latin typeface="Times New Roman"/>
            </a:endParaRPr>
          </a:p>
          <a:p>
            <a:endParaRPr lang="en-US" baseline="0" dirty="0" smtClean="0">
              <a:latin typeface="Times New Roman"/>
            </a:endParaRPr>
          </a:p>
          <a:p>
            <a:pPr lvl="1"/>
            <a:endParaRPr lang="en-US" baseline="0" dirty="0" smtClean="0">
              <a:latin typeface="Times New Roman"/>
            </a:endParaRPr>
          </a:p>
          <a:p>
            <a:pPr lvl="1"/>
            <a:endParaRPr lang="en-US" baseline="0" dirty="0" smtClean="0">
              <a:latin typeface="Times New Roman"/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baseline="0" dirty="0" smtClean="0">
                <a:latin typeface="Times New Roman"/>
              </a:rPr>
              <a:t>SEPARATING EQUALLY IMPORTANT ADJECTIVES</a:t>
            </a:r>
            <a:endParaRPr lang="en-US" b="1" i="1" baseline="0" dirty="0" smtClean="0">
              <a:highlight>
                <a:srgbClr val="FFFF00"/>
              </a:highlight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baseline="0" dirty="0" smtClean="0">
                <a:latin typeface="Times New Roman"/>
              </a:rPr>
              <a:t>In my wallet are five crisp new twenty dollar bills.</a:t>
            </a:r>
          </a:p>
          <a:p>
            <a:pPr lvl="1">
              <a:buNone/>
            </a:pPr>
            <a:endParaRPr lang="en-US" baseline="0" dirty="0" smtClean="0">
              <a:latin typeface="Times New Roman"/>
            </a:endParaRPr>
          </a:p>
          <a:p>
            <a:pPr lvl="1"/>
            <a:r>
              <a:rPr lang="en-US" baseline="0" dirty="0" smtClean="0">
                <a:latin typeface="Times New Roman"/>
              </a:rPr>
              <a:t>In my wallet are five crisp, new twenty dollar bills.</a:t>
            </a:r>
          </a:p>
          <a:p>
            <a:pPr lvl="1"/>
            <a:endParaRPr lang="en-US" dirty="0" smtClean="0">
              <a:latin typeface="Times New Roman"/>
            </a:endParaRPr>
          </a:p>
          <a:p>
            <a:r>
              <a:rPr lang="en-US" b="1" dirty="0" smtClean="0">
                <a:latin typeface="Times New Roman"/>
              </a:rPr>
              <a:t>Test #1: </a:t>
            </a:r>
            <a:r>
              <a:rPr lang="en-US" baseline="0" dirty="0" smtClean="0">
                <a:latin typeface="Times New Roman"/>
              </a:rPr>
              <a:t>Change the order of the adjectives. </a:t>
            </a:r>
          </a:p>
          <a:p>
            <a:pPr lvl="1"/>
            <a:r>
              <a:rPr lang="en-US" baseline="0" dirty="0" smtClean="0">
                <a:latin typeface="Times New Roman"/>
              </a:rPr>
              <a:t>If the sentence reads just as clearly, separate the adjectives with a comma </a:t>
            </a:r>
          </a:p>
          <a:p>
            <a:r>
              <a:rPr lang="en-US" b="1" dirty="0" smtClean="0">
                <a:latin typeface="Times New Roman"/>
              </a:rPr>
              <a:t>Test #2: </a:t>
            </a:r>
            <a:r>
              <a:rPr lang="en-US" dirty="0" smtClean="0">
                <a:latin typeface="Times New Roman"/>
              </a:rPr>
              <a:t>P</a:t>
            </a:r>
            <a:r>
              <a:rPr lang="en-US" baseline="0" dirty="0" smtClean="0">
                <a:latin typeface="Times New Roman"/>
              </a:rPr>
              <a:t>lace the word </a:t>
            </a:r>
            <a:r>
              <a:rPr lang="en-US" b="1" i="1" baseline="0" dirty="0" smtClean="0">
                <a:latin typeface="Times New Roman"/>
              </a:rPr>
              <a:t>and </a:t>
            </a:r>
            <a:r>
              <a:rPr lang="en-US" baseline="0" dirty="0" smtClean="0">
                <a:latin typeface="Times New Roman"/>
              </a:rPr>
              <a:t>between the adjectives. </a:t>
            </a:r>
          </a:p>
          <a:p>
            <a:pPr lvl="1"/>
            <a:r>
              <a:rPr lang="en-US" baseline="0" dirty="0" smtClean="0">
                <a:latin typeface="Times New Roman"/>
              </a:rPr>
              <a:t>If the sentence still reads well, use commas between the adjectives. </a:t>
            </a:r>
          </a:p>
          <a:p>
            <a:endParaRPr lang="en-US" baseline="0" dirty="0" smtClean="0">
              <a:latin typeface="Times New Roman"/>
            </a:endParaRPr>
          </a:p>
          <a:p>
            <a:endParaRPr lang="en-US" baseline="0" dirty="0" smtClean="0">
              <a:latin typeface="Times New Roman"/>
            </a:endParaRPr>
          </a:p>
          <a:p>
            <a:pPr lvl="1"/>
            <a:endParaRPr lang="en-US" baseline="0" dirty="0" smtClean="0">
              <a:latin typeface="Times New Roman"/>
            </a:endParaRPr>
          </a:p>
          <a:p>
            <a:pPr lvl="1"/>
            <a:endParaRPr lang="en-US" baseline="0" dirty="0" smtClean="0">
              <a:latin typeface="Times New Roman"/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baseline="0" dirty="0" smtClean="0">
                <a:latin typeface="Times New Roman"/>
              </a:rPr>
              <a:t>SEPARATING INDEPENDENT CLAUSES</a:t>
            </a:r>
            <a:endParaRPr lang="en-US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>
                <a:latin typeface="Times New Roman"/>
              </a:rPr>
              <a:t>When two or more independent clauses are joined with a conjunction to make a compound sentence, a comma should follow the first clause. </a:t>
            </a:r>
          </a:p>
          <a:p>
            <a:r>
              <a:rPr lang="en-US" baseline="0" dirty="0" smtClean="0">
                <a:latin typeface="Times New Roman"/>
              </a:rPr>
              <a:t>The commas and conjunctions are highlighted in the following examples.</a:t>
            </a: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baseline="0" smtClean="0">
                <a:latin typeface="Times New Roman"/>
              </a:rPr>
              <a:t>SEPARATING SENTENCE ELEMENTS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>
                <a:latin typeface="Times New Roman"/>
              </a:rPr>
              <a:t> Use commas to separate </a:t>
            </a:r>
            <a:r>
              <a:rPr lang="en-US" b="1" baseline="0" dirty="0" smtClean="0">
                <a:latin typeface="Times New Roman"/>
              </a:rPr>
              <a:t>contrasting </a:t>
            </a:r>
            <a:r>
              <a:rPr lang="en-US" baseline="0" dirty="0" smtClean="0">
                <a:latin typeface="Times New Roman"/>
              </a:rPr>
              <a:t>elements in a sentence. </a:t>
            </a:r>
          </a:p>
          <a:p>
            <a:r>
              <a:rPr lang="en-US" baseline="0" dirty="0" smtClean="0">
                <a:latin typeface="Times New Roman"/>
              </a:rPr>
              <a:t>The following examples illustrate contrasting elements in a sentence.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baseline="0" smtClean="0">
                <a:latin typeface="Times New Roman"/>
              </a:rPr>
              <a:t>SEPARATING SENTENCE ELEMENTS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3243" dirty="0" smtClean="0">
                <a:latin typeface="Times New Roman"/>
              </a:rPr>
              <a:t>We interviewed well</a:t>
            </a:r>
            <a:r>
              <a:rPr lang="en-US" sz="3243" dirty="0" smtClean="0">
                <a:solidFill>
                  <a:srgbClr val="FF0000"/>
                </a:solidFill>
                <a:latin typeface="Times New Roman"/>
              </a:rPr>
              <a:t>, </a:t>
            </a:r>
            <a:r>
              <a:rPr lang="en-US" sz="3243" b="1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but did poorly on the written test.</a:t>
            </a:r>
            <a:r>
              <a:rPr lang="en-US" sz="3243" dirty="0" smtClean="0">
                <a:latin typeface="Times New Roman"/>
              </a:rPr>
              <a:t> </a:t>
            </a:r>
          </a:p>
          <a:p>
            <a:pPr marL="342900" lvl="1" indent="-342900">
              <a:buFont typeface="Arial"/>
              <a:buChar char="•"/>
            </a:pPr>
            <a:r>
              <a:rPr lang="en-US" sz="3240" dirty="0" smtClean="0">
                <a:latin typeface="Times New Roman"/>
              </a:rPr>
              <a:t>This company needs problem solvers</a:t>
            </a:r>
            <a:r>
              <a:rPr lang="en-US" sz="3240" dirty="0" smtClean="0">
                <a:solidFill>
                  <a:srgbClr val="FF0000"/>
                </a:solidFill>
                <a:latin typeface="Times New Roman"/>
              </a:rPr>
              <a:t>, </a:t>
            </a:r>
            <a:r>
              <a:rPr lang="en-US" sz="3240" b="1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not complainers</a:t>
            </a:r>
            <a:r>
              <a:rPr lang="en-US" sz="3240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, </a:t>
            </a:r>
            <a:r>
              <a:rPr lang="en-US" sz="3240" dirty="0" smtClean="0">
                <a:highlight>
                  <a:srgbClr val="FFFF00"/>
                </a:highlight>
                <a:latin typeface="Times New Roman"/>
              </a:rPr>
              <a:t>to tackle our challenges.</a:t>
            </a:r>
          </a:p>
          <a:p>
            <a:pPr>
              <a:buNone/>
            </a:pPr>
            <a:endParaRPr lang="en-US" dirty="0" smtClean="0">
              <a:latin typeface="Times New Roman"/>
            </a:endParaRPr>
          </a:p>
          <a:p>
            <a:pPr lvl="1"/>
            <a:r>
              <a:rPr lang="en-US" dirty="0" smtClean="0">
                <a:latin typeface="Times New Roman"/>
              </a:rPr>
              <a:t>The comma tells the reader that what follows is an opposite idea.</a:t>
            </a:r>
          </a:p>
          <a:p>
            <a:pPr lvl="1"/>
            <a:r>
              <a:rPr lang="en-US" dirty="0" smtClean="0">
                <a:latin typeface="Times New Roman"/>
              </a:rPr>
              <a:t>It makes the idea easier for the reader to grasp. The contrasting ideas are highlighted. 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baseline="0" dirty="0" smtClean="0">
                <a:latin typeface="Times New Roman"/>
              </a:rPr>
              <a:t>SEPARATING SENTENCE ELEMENTS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3600" dirty="0" smtClean="0">
                <a:latin typeface="Times New Roman"/>
              </a:rPr>
              <a:t>The liquid poured slowly at first</a:t>
            </a:r>
            <a:r>
              <a:rPr lang="en-US" sz="3600" dirty="0" smtClean="0">
                <a:solidFill>
                  <a:srgbClr val="FF0000"/>
                </a:solidFill>
                <a:latin typeface="Times New Roman"/>
              </a:rPr>
              <a:t>, </a:t>
            </a:r>
            <a:r>
              <a:rPr lang="en-US" sz="3600" b="1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quickly toward the end.</a:t>
            </a:r>
          </a:p>
          <a:p>
            <a:pPr marL="342900" lvl="1" indent="-342900">
              <a:buFont typeface="Arial"/>
              <a:buChar char="•"/>
            </a:pPr>
            <a:r>
              <a:rPr lang="en-US" sz="3600" dirty="0" smtClean="0">
                <a:latin typeface="Times New Roman"/>
              </a:rPr>
              <a:t>The tour group expected to meet the actors</a:t>
            </a:r>
            <a:r>
              <a:rPr lang="en-US" sz="3600" dirty="0" smtClean="0">
                <a:solidFill>
                  <a:srgbClr val="FF0000"/>
                </a:solidFill>
                <a:latin typeface="Times New Roman"/>
              </a:rPr>
              <a:t>, </a:t>
            </a:r>
            <a:r>
              <a:rPr lang="en-US" sz="3600" b="1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not a press agent.</a:t>
            </a:r>
          </a:p>
          <a:p>
            <a:pPr marL="342900" lvl="1" indent="-342900">
              <a:buNone/>
            </a:pPr>
            <a:endParaRPr lang="en-US" dirty="0" smtClean="0">
              <a:latin typeface="Times New Roman"/>
            </a:endParaRPr>
          </a:p>
          <a:p>
            <a:pPr lvl="1"/>
            <a:r>
              <a:rPr lang="en-US" dirty="0" smtClean="0">
                <a:latin typeface="Times New Roman"/>
              </a:rPr>
              <a:t>The comma tells the reader that what follows is an opposite idea.</a:t>
            </a:r>
          </a:p>
          <a:p>
            <a:pPr lvl="1"/>
            <a:r>
              <a:rPr lang="en-US" dirty="0" smtClean="0">
                <a:latin typeface="Times New Roman"/>
              </a:rPr>
              <a:t>It makes the idea easier for the reader to grasp. The contrasting ideas are highlighted. 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/>
              </a:rPr>
              <a:t>SEPARATING SENTENCE ELEMENTS</a:t>
            </a:r>
            <a:endParaRPr lang="en-US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</a:rPr>
              <a:t> Use commas to separate words or phrases that </a:t>
            </a:r>
            <a:r>
              <a:rPr lang="en-US" b="1" dirty="0" smtClean="0">
                <a:latin typeface="Times New Roman"/>
              </a:rPr>
              <a:t>interrupt </a:t>
            </a:r>
            <a:r>
              <a:rPr lang="en-US" dirty="0" smtClean="0">
                <a:latin typeface="Times New Roman"/>
              </a:rPr>
              <a:t>the flow of thought in a sentence. </a:t>
            </a:r>
          </a:p>
          <a:p>
            <a:r>
              <a:rPr lang="en-US" dirty="0" smtClean="0">
                <a:latin typeface="Times New Roman"/>
              </a:rPr>
              <a:t>The words and phrases that interrupt the flow of thought in the sentences have been highlighted.</a:t>
            </a:r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/>
              </a:rPr>
              <a:t>SEPARATING SENTENCE ELEMENTS</a:t>
            </a:r>
            <a:endParaRPr lang="en-US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</a:rPr>
              <a:t> The task</a:t>
            </a:r>
            <a:r>
              <a:rPr lang="en-US" dirty="0" smtClean="0">
                <a:solidFill>
                  <a:srgbClr val="FF0000"/>
                </a:solidFill>
                <a:latin typeface="Times New Roman"/>
              </a:rPr>
              <a:t>,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it seemed to us</a:t>
            </a:r>
            <a:r>
              <a:rPr lang="en-US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, </a:t>
            </a:r>
            <a:r>
              <a:rPr lang="en-US" dirty="0" smtClean="0">
                <a:highlight>
                  <a:srgbClr val="FFFF00"/>
                </a:highlight>
                <a:latin typeface="Times New Roman"/>
              </a:rPr>
              <a:t>was overwhelming</a:t>
            </a:r>
            <a:r>
              <a:rPr lang="en-US" i="1" dirty="0" smtClean="0">
                <a:highlight>
                  <a:srgbClr val="FFFF00"/>
                </a:highlight>
                <a:latin typeface="Times New Roman"/>
              </a:rPr>
              <a:t>.</a:t>
            </a:r>
          </a:p>
          <a:p>
            <a:r>
              <a:rPr lang="en-US" dirty="0" smtClean="0">
                <a:latin typeface="Times New Roman"/>
              </a:rPr>
              <a:t>The dog remembered</a:t>
            </a:r>
            <a:r>
              <a:rPr lang="en-US" dirty="0" smtClean="0">
                <a:solidFill>
                  <a:srgbClr val="FF0000"/>
                </a:solidFill>
                <a:latin typeface="Times New Roman"/>
              </a:rPr>
              <a:t>,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however</a:t>
            </a:r>
            <a:r>
              <a:rPr lang="en-US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, </a:t>
            </a:r>
            <a:r>
              <a:rPr lang="en-US" dirty="0" smtClean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</a:rPr>
              <a:t>the harsh words and cruel actions of his owner.</a:t>
            </a:r>
          </a:p>
          <a:p>
            <a:r>
              <a:rPr lang="en-US" dirty="0" smtClean="0">
                <a:latin typeface="Times New Roman"/>
              </a:rPr>
              <a:t>Morning</a:t>
            </a:r>
            <a:r>
              <a:rPr lang="en-US" dirty="0" smtClean="0">
                <a:solidFill>
                  <a:srgbClr val="FF0000"/>
                </a:solidFill>
                <a:latin typeface="Times New Roman"/>
              </a:rPr>
              <a:t>, </a:t>
            </a:r>
            <a:r>
              <a:rPr lang="en-US" b="1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we discovered</a:t>
            </a:r>
            <a:r>
              <a:rPr lang="en-US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, </a:t>
            </a:r>
            <a:r>
              <a:rPr lang="en-US" dirty="0" smtClean="0">
                <a:highlight>
                  <a:srgbClr val="FFFF00"/>
                </a:highlight>
                <a:latin typeface="Times New Roman"/>
              </a:rPr>
              <a:t>was the best time to water the lawn.</a:t>
            </a:r>
            <a:endParaRPr lang="en-US" dirty="0" smtClean="0">
              <a:solidFill>
                <a:srgbClr val="000000"/>
              </a:solidFill>
              <a:highlight>
                <a:srgbClr val="FFFF00"/>
              </a:highlight>
              <a:latin typeface="Times New Roman"/>
            </a:endParaRPr>
          </a:p>
          <a:p>
            <a:pPr>
              <a:buNone/>
            </a:pPr>
            <a:endParaRPr lang="en-US" b="1" i="1" dirty="0" smtClean="0">
              <a:highlight>
                <a:srgbClr val="FFFF00"/>
              </a:highlight>
              <a:latin typeface="Times New Roman"/>
            </a:endParaRPr>
          </a:p>
          <a:p>
            <a:pPr lvl="1"/>
            <a:r>
              <a:rPr lang="en-US" dirty="0" smtClean="0">
                <a:latin typeface="Times New Roman"/>
              </a:rPr>
              <a:t>Use commas to separate words or phrases that interrupt the flow of thought in a sentence. 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/>
              </a:rPr>
              <a:t>SEPARATING SENTENCE ELEMENTS</a:t>
            </a:r>
            <a:endParaRPr lang="en-US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</a:rPr>
              <a:t> Whenever the </a:t>
            </a:r>
            <a:r>
              <a:rPr lang="en-US" b="1" dirty="0" smtClean="0">
                <a:latin typeface="Times New Roman"/>
              </a:rPr>
              <a:t>name of the person </a:t>
            </a:r>
            <a:r>
              <a:rPr lang="en-US" dirty="0" smtClean="0">
                <a:latin typeface="Times New Roman"/>
              </a:rPr>
              <a:t>being addressed is included in a sentence, it should be set off by commas. </a:t>
            </a:r>
          </a:p>
          <a:p>
            <a:r>
              <a:rPr lang="en-US" dirty="0" err="1" smtClean="0">
                <a:latin typeface="Times New Roman"/>
              </a:rPr>
              <a:t>Jessi</a:t>
            </a:r>
            <a:r>
              <a:rPr lang="en-US" dirty="0" smtClean="0">
                <a:latin typeface="Times New Roman"/>
              </a:rPr>
              <a:t> is the person being addressed in each of the following examples. </a:t>
            </a:r>
          </a:p>
          <a:p>
            <a:r>
              <a:rPr lang="en-US" dirty="0" smtClean="0">
                <a:latin typeface="Times New Roman"/>
              </a:rPr>
              <a:t>Notice how commas are used to set off her name, depending on where it is placed in the sentence.</a:t>
            </a:r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/>
              </a:rPr>
              <a:t>SEPARATING SENTENCE ELEMENTS</a:t>
            </a:r>
            <a:endParaRPr lang="en-US" b="1" i="1" baseline="0" dirty="0" smtClean="0">
              <a:highlight>
                <a:srgbClr val="FFFF00"/>
              </a:highlight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err="1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Jessi</a:t>
            </a:r>
            <a:r>
              <a:rPr lang="en-US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, </a:t>
            </a:r>
            <a:r>
              <a:rPr lang="en-US" dirty="0" smtClean="0">
                <a:highlight>
                  <a:srgbClr val="FFFF00"/>
                </a:highlight>
                <a:latin typeface="Times New Roman"/>
              </a:rPr>
              <a:t>Pat needs you to sign for a package in the office before you leave.</a:t>
            </a:r>
          </a:p>
          <a:p>
            <a:r>
              <a:rPr lang="en-US" dirty="0" smtClean="0">
                <a:latin typeface="Times New Roman"/>
              </a:rPr>
              <a:t>Pat needs you to sign for a package in the office, </a:t>
            </a:r>
            <a:r>
              <a:rPr lang="en-US" b="1" dirty="0" err="1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Jessi</a:t>
            </a:r>
            <a:r>
              <a:rPr lang="en-US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, </a:t>
            </a:r>
            <a:r>
              <a:rPr lang="en-US" dirty="0" smtClean="0">
                <a:highlight>
                  <a:srgbClr val="FFFF00"/>
                </a:highlight>
                <a:latin typeface="Times New Roman"/>
              </a:rPr>
              <a:t>before you leave</a:t>
            </a:r>
            <a:r>
              <a:rPr lang="en-US" i="1" dirty="0" smtClean="0">
                <a:highlight>
                  <a:srgbClr val="FFFF00"/>
                </a:highlight>
                <a:latin typeface="Times New Roman"/>
              </a:rPr>
              <a:t>.</a:t>
            </a:r>
          </a:p>
          <a:p>
            <a:r>
              <a:rPr lang="en-US" dirty="0" smtClean="0">
                <a:latin typeface="Times New Roman"/>
              </a:rPr>
              <a:t>Pat needs you to sign for a package in the office before you leave</a:t>
            </a:r>
            <a:r>
              <a:rPr lang="en-US" dirty="0" smtClean="0">
                <a:solidFill>
                  <a:srgbClr val="FF0000"/>
                </a:solidFill>
                <a:latin typeface="Times New Roman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Jessi</a:t>
            </a:r>
            <a:r>
              <a:rPr lang="en-US" b="1" i="1" dirty="0" smtClean="0">
                <a:highlight>
                  <a:srgbClr val="FFFF00"/>
                </a:highlight>
                <a:latin typeface="Times New Roman"/>
              </a:rPr>
              <a:t>.</a:t>
            </a:r>
          </a:p>
          <a:p>
            <a:pPr>
              <a:buNone/>
            </a:pPr>
            <a:endParaRPr lang="en-US" b="1" i="1" dirty="0" smtClean="0">
              <a:highlight>
                <a:srgbClr val="FFFF00"/>
              </a:highlight>
              <a:latin typeface="Times New Roman"/>
            </a:endParaRPr>
          </a:p>
          <a:p>
            <a:pPr lvl="1"/>
            <a:r>
              <a:rPr lang="en-US" dirty="0" smtClean="0">
                <a:latin typeface="Times New Roman"/>
              </a:rPr>
              <a:t> Whenever the </a:t>
            </a:r>
            <a:r>
              <a:rPr lang="en-US" b="1" dirty="0" smtClean="0">
                <a:latin typeface="Times New Roman"/>
              </a:rPr>
              <a:t>name of the person </a:t>
            </a:r>
            <a:r>
              <a:rPr lang="en-US" dirty="0" smtClean="0">
                <a:latin typeface="Times New Roman"/>
              </a:rPr>
              <a:t>being addressed is included in a sentence, it should be set off by commas. 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/>
              </a:rPr>
              <a:t>SEPARATING SENTENCE ELEMENTS</a:t>
            </a:r>
            <a:endParaRPr lang="en-US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</a:rPr>
              <a:t> </a:t>
            </a:r>
            <a:r>
              <a:rPr lang="en-US" b="1" dirty="0" smtClean="0">
                <a:latin typeface="Times New Roman"/>
              </a:rPr>
              <a:t>Mild exclamations </a:t>
            </a:r>
            <a:r>
              <a:rPr lang="en-US" dirty="0" smtClean="0">
                <a:latin typeface="Times New Roman"/>
              </a:rPr>
              <a:t>included in a sentence are also set off with commas. </a:t>
            </a:r>
          </a:p>
          <a:p>
            <a:r>
              <a:rPr lang="en-US" dirty="0" smtClean="0">
                <a:latin typeface="Times New Roman"/>
              </a:rPr>
              <a:t>The exclamations have been highlighted for you in each of the following examples.</a:t>
            </a:r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/>
              </a:rPr>
              <a:t>SEPARATING SENTENCE ELEMENTS</a:t>
            </a:r>
            <a:endParaRPr lang="en-US" b="1" i="1" baseline="0" dirty="0" smtClean="0">
              <a:highlight>
                <a:srgbClr val="FFFF00"/>
              </a:highlight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Gosh</a:t>
            </a:r>
            <a:r>
              <a:rPr lang="en-US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, </a:t>
            </a:r>
            <a:r>
              <a:rPr lang="en-US" dirty="0" smtClean="0">
                <a:highlight>
                  <a:srgbClr val="FFFF00"/>
                </a:highlight>
                <a:latin typeface="Times New Roman"/>
              </a:rPr>
              <a:t>I never expected you’d make such a fuss.</a:t>
            </a:r>
          </a:p>
          <a:p>
            <a:r>
              <a:rPr lang="en-US" b="1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No</a:t>
            </a:r>
            <a:r>
              <a:rPr lang="en-US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, </a:t>
            </a:r>
            <a:r>
              <a:rPr lang="en-US" dirty="0" smtClean="0">
                <a:highlight>
                  <a:srgbClr val="FFFF00"/>
                </a:highlight>
                <a:latin typeface="Times New Roman"/>
              </a:rPr>
              <a:t>we won’t be needing you any longer.</a:t>
            </a:r>
          </a:p>
          <a:p>
            <a:r>
              <a:rPr lang="en-US" b="1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Heck</a:t>
            </a:r>
            <a:r>
              <a:rPr lang="en-US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, </a:t>
            </a:r>
            <a:r>
              <a:rPr lang="en-US" dirty="0" smtClean="0">
                <a:highlight>
                  <a:srgbClr val="FFFF00"/>
                </a:highlight>
                <a:latin typeface="Times New Roman"/>
              </a:rPr>
              <a:t>we could have done that hours ago.</a:t>
            </a:r>
          </a:p>
          <a:p>
            <a:endParaRPr lang="en-US" dirty="0" smtClean="0">
              <a:highlight>
                <a:srgbClr val="FFFF00"/>
              </a:highlight>
              <a:latin typeface="Times New Roman"/>
            </a:endParaRPr>
          </a:p>
          <a:p>
            <a:pPr lvl="1"/>
            <a:r>
              <a:rPr lang="en-US" dirty="0" smtClean="0">
                <a:latin typeface="Times New Roman"/>
              </a:rPr>
              <a:t> </a:t>
            </a:r>
            <a:r>
              <a:rPr lang="en-US" b="1" dirty="0" smtClean="0">
                <a:latin typeface="Times New Roman"/>
              </a:rPr>
              <a:t>Mild exclamations </a:t>
            </a:r>
            <a:r>
              <a:rPr lang="en-US" dirty="0" smtClean="0">
                <a:latin typeface="Times New Roman"/>
              </a:rPr>
              <a:t>included in a sentence are also set off with commas. 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baseline="0" dirty="0" smtClean="0">
                <a:latin typeface="Times New Roman"/>
              </a:rPr>
              <a:t>USING COMMAS IN A FRIENDLY LETTER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</a:rPr>
              <a:t> Use a comma after the </a:t>
            </a:r>
            <a:r>
              <a:rPr lang="en-US" b="1" dirty="0" smtClean="0">
                <a:latin typeface="Times New Roman"/>
              </a:rPr>
              <a:t>greeting </a:t>
            </a:r>
            <a:r>
              <a:rPr lang="en-US" dirty="0" smtClean="0">
                <a:latin typeface="Times New Roman"/>
              </a:rPr>
              <a:t>of a friendly letter.</a:t>
            </a:r>
          </a:p>
          <a:p>
            <a:pPr lvl="1"/>
            <a:r>
              <a:rPr lang="en-US" dirty="0" smtClean="0">
                <a:latin typeface="Times New Roman"/>
              </a:rPr>
              <a:t>Dear Aunt Hilda,</a:t>
            </a:r>
          </a:p>
          <a:p>
            <a:pPr lvl="1"/>
            <a:r>
              <a:rPr lang="en-US" dirty="0" smtClean="0">
                <a:latin typeface="Times New Roman"/>
              </a:rPr>
              <a:t>Dear Juanita,</a:t>
            </a:r>
          </a:p>
          <a:p>
            <a:pPr lvl="1"/>
            <a:r>
              <a:rPr lang="en-US" dirty="0" smtClean="0">
                <a:latin typeface="Times New Roman"/>
              </a:rPr>
              <a:t>Dear Val,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baseline="0" dirty="0" smtClean="0">
                <a:latin typeface="Times New Roman"/>
              </a:rPr>
              <a:t>SEPARATING INDEPENDENT CLAUSES</a:t>
            </a:r>
            <a:endParaRPr lang="en-US" b="1" i="1" baseline="0" dirty="0" smtClean="0">
              <a:highlight>
                <a:srgbClr val="FFFF00"/>
              </a:highlight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>
                <a:latin typeface="Times New Roman"/>
              </a:rPr>
              <a:t>I wanted experience</a:t>
            </a:r>
            <a:r>
              <a:rPr lang="en-US" b="1" baseline="0" dirty="0" smtClean="0">
                <a:solidFill>
                  <a:srgbClr val="FF0000"/>
                </a:solidFill>
                <a:latin typeface="Times New Roman"/>
              </a:rPr>
              <a:t>, </a:t>
            </a:r>
            <a:r>
              <a:rPr lang="en-US" b="1" baseline="0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so </a:t>
            </a:r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I operated</a:t>
            </a:r>
            <a:r>
              <a:rPr lang="en-US" dirty="0" smtClean="0">
                <a:highlight>
                  <a:srgbClr val="FFFF00"/>
                </a:highlight>
                <a:latin typeface="Times New Roman"/>
              </a:rPr>
              <a:t> on the man </a:t>
            </a:r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myself.</a:t>
            </a:r>
          </a:p>
          <a:p>
            <a:endParaRPr lang="en-US" dirty="0" smtClean="0">
              <a:highlight>
                <a:srgbClr val="FFFF00"/>
              </a:highlight>
              <a:latin typeface="Times New Roman"/>
            </a:endParaRPr>
          </a:p>
          <a:p>
            <a:pPr lvl="1"/>
            <a:r>
              <a:rPr lang="en-US" baseline="0" dirty="0" smtClean="0">
                <a:latin typeface="Times New Roman"/>
              </a:rPr>
              <a:t>When two or more independent clauses are joined with a conjunction to make a compound sentence, a comma should follow the first clause. 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/>
              </a:rPr>
              <a:t>USING COMMAS IN A FRIENDLY LETTER</a:t>
            </a:r>
            <a:endParaRPr lang="en-US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</a:rPr>
              <a:t> Use a comma after the </a:t>
            </a:r>
            <a:r>
              <a:rPr lang="en-US" b="1" dirty="0" smtClean="0">
                <a:latin typeface="Times New Roman"/>
              </a:rPr>
              <a:t>closing </a:t>
            </a:r>
            <a:r>
              <a:rPr lang="en-US" dirty="0" smtClean="0">
                <a:latin typeface="Times New Roman"/>
              </a:rPr>
              <a:t>of a friendly letter.</a:t>
            </a:r>
          </a:p>
          <a:p>
            <a:pPr lvl="1"/>
            <a:endParaRPr lang="en-US" dirty="0" smtClean="0">
              <a:latin typeface="Times New Roman"/>
            </a:endParaRPr>
          </a:p>
          <a:p>
            <a:pPr lvl="1"/>
            <a:r>
              <a:rPr lang="en-US" dirty="0" smtClean="0">
                <a:latin typeface="Times New Roman"/>
              </a:rPr>
              <a:t>Sincerely yours,</a:t>
            </a:r>
          </a:p>
          <a:p>
            <a:pPr lvl="1"/>
            <a:r>
              <a:rPr lang="en-US" dirty="0" smtClean="0">
                <a:latin typeface="Times New Roman"/>
              </a:rPr>
              <a:t>Yours truly,</a:t>
            </a:r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579" y="270042"/>
            <a:ext cx="6400800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baseline="0" dirty="0" smtClean="0">
                <a:latin typeface="Times New Roman"/>
              </a:rPr>
              <a:t>SEPARATING INDEPENDENT CLAUSES</a:t>
            </a:r>
            <a:endParaRPr lang="en-US" b="1" i="1" baseline="0" dirty="0" smtClean="0">
              <a:highlight>
                <a:srgbClr val="FFFF00"/>
              </a:highlight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>
                <a:latin typeface="Times New Roman"/>
              </a:rPr>
              <a:t>Laura packed the organs carefully</a:t>
            </a:r>
            <a:r>
              <a:rPr lang="en-US" b="1" baseline="0" dirty="0" smtClean="0">
                <a:solidFill>
                  <a:srgbClr val="FF0000"/>
                </a:solidFill>
                <a:latin typeface="Times New Roman"/>
              </a:rPr>
              <a:t>, </a:t>
            </a:r>
            <a:r>
              <a:rPr lang="en-US" b="1" baseline="0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but </a:t>
            </a:r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some of them still broke during the move</a:t>
            </a:r>
            <a:r>
              <a:rPr lang="en-US" b="1" i="1" baseline="0" dirty="0" smtClean="0">
                <a:highlight>
                  <a:srgbClr val="FFFF00"/>
                </a:highlight>
                <a:latin typeface="Times New Roman"/>
              </a:rPr>
              <a:t>.</a:t>
            </a:r>
          </a:p>
          <a:p>
            <a:pPr>
              <a:buNone/>
            </a:pPr>
            <a:endParaRPr lang="en-US" dirty="0" smtClean="0">
              <a:highlight>
                <a:srgbClr val="FFFF00"/>
              </a:highlight>
              <a:latin typeface="Times New Roman"/>
            </a:endParaRPr>
          </a:p>
          <a:p>
            <a:pPr lvl="1"/>
            <a:r>
              <a:rPr lang="en-US" baseline="0" dirty="0" smtClean="0">
                <a:latin typeface="Times New Roman"/>
              </a:rPr>
              <a:t>When two or more independent clauses are joined with a conjunction to make a compound sentence, a comma should follow the first clause. 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baseline="0" dirty="0" smtClean="0">
                <a:latin typeface="Times New Roman"/>
              </a:rPr>
              <a:t>SEPARATING INDEPENDENT CLAUSES</a:t>
            </a:r>
            <a:endParaRPr lang="en-US" b="1" i="1" baseline="0" dirty="0" smtClean="0">
              <a:highlight>
                <a:srgbClr val="FFFF00"/>
              </a:highlight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>
                <a:latin typeface="Times New Roman"/>
              </a:rPr>
              <a:t>Mandy lost her purse</a:t>
            </a:r>
            <a:r>
              <a:rPr lang="en-US" b="1" baseline="0" dirty="0" smtClean="0">
                <a:solidFill>
                  <a:srgbClr val="FF0000"/>
                </a:solidFill>
                <a:latin typeface="Times New Roman"/>
              </a:rPr>
              <a:t>, </a:t>
            </a:r>
            <a:r>
              <a:rPr lang="en-US" b="1" baseline="0" dirty="0" smtClean="0">
                <a:solidFill>
                  <a:srgbClr val="FF0000"/>
                </a:solidFill>
                <a:highlight>
                  <a:srgbClr val="FFFF00"/>
                </a:highlight>
                <a:latin typeface="Times New Roman"/>
              </a:rPr>
              <a:t>and </a:t>
            </a:r>
            <a:r>
              <a:rPr lang="en-US" baseline="0" dirty="0" smtClean="0">
                <a:highlight>
                  <a:srgbClr val="FFFF00"/>
                </a:highlight>
                <a:latin typeface="Times New Roman"/>
              </a:rPr>
              <a:t>her driver’s license was in her wallet.</a:t>
            </a:r>
          </a:p>
          <a:p>
            <a:pPr>
              <a:buNone/>
            </a:pPr>
            <a:endParaRPr lang="en-US" dirty="0" smtClean="0">
              <a:highlight>
                <a:srgbClr val="FFFF00"/>
              </a:highlight>
              <a:latin typeface="Times New Roman"/>
            </a:endParaRPr>
          </a:p>
          <a:p>
            <a:pPr lvl="1"/>
            <a:r>
              <a:rPr lang="en-US" baseline="0" dirty="0" smtClean="0">
                <a:latin typeface="Times New Roman"/>
              </a:rPr>
              <a:t>When two or more independent clauses are joined with a conjunction to make a compound sentence, a comma should follow the first clause. 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2960</Words>
  <Application>Microsoft Macintosh PowerPoint</Application>
  <PresentationFormat>On-screen Show (4:3)</PresentationFormat>
  <Paragraphs>333</Paragraphs>
  <Slides>71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2" baseType="lpstr">
      <vt:lpstr>Office Theme</vt:lpstr>
      <vt:lpstr>More Jobs for Commas</vt:lpstr>
      <vt:lpstr>More Jobs for Commas</vt:lpstr>
      <vt:lpstr>More Jobs for Commas</vt:lpstr>
      <vt:lpstr>SEPARATING INDEPENDENT CLAUSES</vt:lpstr>
      <vt:lpstr>SEPARATING INDEPENDENT CLAUSES</vt:lpstr>
      <vt:lpstr>SEPARATING INDEPENDENT CLAUSES</vt:lpstr>
      <vt:lpstr>SEPARATING INDEPENDENT CLAUSES</vt:lpstr>
      <vt:lpstr>SEPARATING INDEPENDENT CLAUSES</vt:lpstr>
      <vt:lpstr>SEPARATING INDEPENDENT CLAUSES</vt:lpstr>
      <vt:lpstr>SEPARATING INDEPENDENT CLAUSES</vt:lpstr>
      <vt:lpstr>SEPARATING INDEPENDENT CLAUSES</vt:lpstr>
      <vt:lpstr>SEPARATING INDEPENDENT CLAUSES</vt:lpstr>
      <vt:lpstr>SEPARATING INDEPENDENT CLAUSES</vt:lpstr>
      <vt:lpstr>Slide 14</vt:lpstr>
      <vt:lpstr>SEPARATING ITEMS IN A SERIES</vt:lpstr>
      <vt:lpstr>SEPARATING ITEMS IN A SERIES</vt:lpstr>
      <vt:lpstr>SEPARATING ITEMS IN A SERIES</vt:lpstr>
      <vt:lpstr>SEPARATING ITEMS IN A SERIES</vt:lpstr>
      <vt:lpstr>SEPARATING ITEMS IN A SERIES</vt:lpstr>
      <vt:lpstr>SEPARATING ITEMS IN DATES AND ADDRESSES</vt:lpstr>
      <vt:lpstr>SEPARATING ITEMS IN DATES AND ADDRESSES</vt:lpstr>
      <vt:lpstr>SEPARATING ITEMS IN DATES AND ADDRESSES</vt:lpstr>
      <vt:lpstr>SEPARATING ITEMS IN DATES AND ADDRESSES</vt:lpstr>
      <vt:lpstr>SEPARATING ITEMS IN DATES AND ADDRESSES</vt:lpstr>
      <vt:lpstr>Slide 25</vt:lpstr>
      <vt:lpstr>USING COMMAS WITH DATES</vt:lpstr>
      <vt:lpstr>USING COMMAS WITH DATES</vt:lpstr>
      <vt:lpstr>USING COMMAS WITH DATES</vt:lpstr>
      <vt:lpstr>USING COMMAS WITH DATES</vt:lpstr>
      <vt:lpstr>USING COMMAS WITH DATES</vt:lpstr>
      <vt:lpstr>WHEN TO OMIT COMMAS WITH DATES</vt:lpstr>
      <vt:lpstr>WHEN TO OMIT COMMAS WITH DATES</vt:lpstr>
      <vt:lpstr>WHEN TO OMIT COMMAS WITH DATES</vt:lpstr>
      <vt:lpstr>Slide 34</vt:lpstr>
      <vt:lpstr>USING COMMAS WITH ADDRESSES</vt:lpstr>
      <vt:lpstr>USING COMMAS WITH ADDRESSES</vt:lpstr>
      <vt:lpstr>USING COMMAS WITH ADDRESSES</vt:lpstr>
      <vt:lpstr>Slide 38</vt:lpstr>
      <vt:lpstr>SEPARATING EQUALLY IMPORTANT ADJECTIVES</vt:lpstr>
      <vt:lpstr>SEPARATING EQUALLY IMPORTANT ADJECTIVES</vt:lpstr>
      <vt:lpstr>SEPARATING EQUALLY IMPORTANT ADJECTIVES</vt:lpstr>
      <vt:lpstr>SEPARATING EQUALLY IMPORTANT ADJECTIVES</vt:lpstr>
      <vt:lpstr>SEPARATING EQUALLY IMPORTANT ADJECTIVES</vt:lpstr>
      <vt:lpstr>SEPARATING EQUALLY IMPORTANT ADJECTIVES</vt:lpstr>
      <vt:lpstr>SEPARATING EQUALLY IMPORTANT ADJECTIVES</vt:lpstr>
      <vt:lpstr>SEPARATING EQUALLY IMPORTANT ADJECTIVES</vt:lpstr>
      <vt:lpstr>SEPARATING EQUALLY IMPORTANT ADJECTIVES</vt:lpstr>
      <vt:lpstr>SEPARATING EQUALLY IMPORTANT ADJECTIVES</vt:lpstr>
      <vt:lpstr>SEPARATING EQUALLY IMPORTANT ADJECTIVES</vt:lpstr>
      <vt:lpstr>SEPARATING EQUALLY IMPORTANT ADJECTIVES</vt:lpstr>
      <vt:lpstr>SEPARATING EQUALLY IMPORTANT ADJECTIVES</vt:lpstr>
      <vt:lpstr>SEPARATING EQUALLY IMPORTANT ADJECTIVES</vt:lpstr>
      <vt:lpstr>SEPARATING EQUALLY IMPORTANT ADJECTIVES</vt:lpstr>
      <vt:lpstr>SEPARATING EQUALLY IMPORTANT ADJECTIVES</vt:lpstr>
      <vt:lpstr>SEPARATING EQUALLY IMPORTANT ADJECTIVES</vt:lpstr>
      <vt:lpstr>Slide 56</vt:lpstr>
      <vt:lpstr>SEPARATING EQUALLY IMPORTANT ADJECTIVES</vt:lpstr>
      <vt:lpstr>SEPARATING EQUALLY IMPORTANT ADJECTIVES</vt:lpstr>
      <vt:lpstr>SEPARATING EQUALLY IMPORTANT ADJECTIVES</vt:lpstr>
      <vt:lpstr>SEPARATING SENTENCE ELEMENTS</vt:lpstr>
      <vt:lpstr>SEPARATING SENTENCE ELEMENTS</vt:lpstr>
      <vt:lpstr>SEPARATING SENTENCE ELEMENTS</vt:lpstr>
      <vt:lpstr>SEPARATING SENTENCE ELEMENTS</vt:lpstr>
      <vt:lpstr>SEPARATING SENTENCE ELEMENTS</vt:lpstr>
      <vt:lpstr>SEPARATING SENTENCE ELEMENTS</vt:lpstr>
      <vt:lpstr>SEPARATING SENTENCE ELEMENTS</vt:lpstr>
      <vt:lpstr>SEPARATING SENTENCE ELEMENTS</vt:lpstr>
      <vt:lpstr>SEPARATING SENTENCE ELEMENTS</vt:lpstr>
      <vt:lpstr>USING COMMAS IN A FRIENDLY LETTER</vt:lpstr>
      <vt:lpstr>USING COMMAS IN A FRIENDLY LETTER</vt:lpstr>
      <vt:lpstr>Slide 71</vt:lpstr>
    </vt:vector>
  </TitlesOfParts>
  <Company>PPS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Jobs for Commas</dc:title>
  <dc:creator>PPS</dc:creator>
  <cp:lastModifiedBy>PPS</cp:lastModifiedBy>
  <cp:revision>4</cp:revision>
  <dcterms:created xsi:type="dcterms:W3CDTF">2013-04-02T01:02:43Z</dcterms:created>
  <dcterms:modified xsi:type="dcterms:W3CDTF">2013-04-02T01:03:05Z</dcterms:modified>
</cp:coreProperties>
</file>