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488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Beginnings &amp; Good Endings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begin and end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3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capitalize the first word of a partial quotation.</a:t>
            </a:r>
          </a:p>
          <a:p>
            <a:pPr lvl="1"/>
            <a:r>
              <a:rPr lang="en-US" dirty="0" smtClean="0"/>
              <a:t>He called her “the best problem solver alive.”</a:t>
            </a:r>
          </a:p>
          <a:p>
            <a:pPr lvl="1"/>
            <a:r>
              <a:rPr lang="en-US" dirty="0" smtClean="0"/>
              <a:t>“The new edition,” Ari explained, “will be available in two months.”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proper nouns—words that name a specific person, place or thing—must be capitalized.  </a:t>
            </a:r>
          </a:p>
          <a:p>
            <a:r>
              <a:rPr lang="en-US" dirty="0" smtClean="0"/>
              <a:t>Remembering which nouns are proper can be difficult.</a:t>
            </a:r>
          </a:p>
          <a:p>
            <a:r>
              <a:rPr lang="en-US" dirty="0" smtClean="0"/>
              <a:t>The table includes the most common categories of </a:t>
            </a:r>
            <a:r>
              <a:rPr lang="en-US" smtClean="0"/>
              <a:t>proper nouns…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907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adjective</a:t>
            </a:r>
            <a:r>
              <a:rPr lang="en-US" dirty="0" smtClean="0"/>
              <a:t> is a word that describes or tells us more about a person, place, or thing.</a:t>
            </a:r>
          </a:p>
          <a:p>
            <a:r>
              <a:rPr lang="en-US" dirty="0" smtClean="0"/>
              <a:t>A proper adjective is derived from a proper noun.</a:t>
            </a:r>
          </a:p>
          <a:p>
            <a:r>
              <a:rPr lang="en-US" dirty="0" smtClean="0"/>
              <a:t>Many proper adjectives refer to a nationality.</a:t>
            </a:r>
          </a:p>
          <a:p>
            <a:r>
              <a:rPr lang="en-US" dirty="0" smtClean="0"/>
              <a:t>Most proper adjectives should be capitalized:</a:t>
            </a:r>
          </a:p>
          <a:p>
            <a:pPr lvl="1"/>
            <a:r>
              <a:rPr lang="en-US" dirty="0" smtClean="0"/>
              <a:t>English muffin</a:t>
            </a:r>
          </a:p>
          <a:p>
            <a:pPr lvl="1"/>
            <a:r>
              <a:rPr lang="en-US" dirty="0" smtClean="0"/>
              <a:t>Polish sausage</a:t>
            </a:r>
          </a:p>
          <a:p>
            <a:pPr lvl="1"/>
            <a:r>
              <a:rPr lang="en-US" dirty="0" smtClean="0"/>
              <a:t>French customs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9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unnecessarily capitalizing compass directions.</a:t>
            </a:r>
          </a:p>
          <a:p>
            <a:r>
              <a:rPr lang="en-US" dirty="0" smtClean="0"/>
              <a:t>Direction words that refer to a specific area of the country should be capitalized.</a:t>
            </a:r>
          </a:p>
          <a:p>
            <a:r>
              <a:rPr lang="en-US" dirty="0" smtClean="0"/>
              <a:t>Direction words are not capitalized unless they specifically refer to a part of the country.</a:t>
            </a:r>
          </a:p>
          <a:p>
            <a:pPr lvl="1"/>
            <a:r>
              <a:rPr lang="en-US" dirty="0" smtClean="0"/>
              <a:t>We headed east to avoid the storm.</a:t>
            </a:r>
          </a:p>
          <a:p>
            <a:pPr lvl="1"/>
            <a:r>
              <a:rPr lang="en-US" dirty="0" smtClean="0"/>
              <a:t>The computer industry flourished in the </a:t>
            </a:r>
            <a:r>
              <a:rPr lang="en-US" b="1" dirty="0" smtClean="0"/>
              <a:t>W</a:t>
            </a:r>
            <a:r>
              <a:rPr lang="en-US" dirty="0" smtClean="0"/>
              <a:t>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4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unnecessarily capitalizing the words referring to family members.</a:t>
            </a:r>
          </a:p>
          <a:p>
            <a:r>
              <a:rPr lang="en-US" dirty="0" smtClean="0"/>
              <a:t>Capitalize them only when they are used as names.</a:t>
            </a:r>
          </a:p>
          <a:p>
            <a:pPr lvl="1"/>
            <a:r>
              <a:rPr lang="en-US" dirty="0" smtClean="0"/>
              <a:t>Although </a:t>
            </a:r>
            <a:r>
              <a:rPr lang="en-US" b="1" dirty="0" smtClean="0"/>
              <a:t>A</a:t>
            </a:r>
            <a:r>
              <a:rPr lang="en-US" dirty="0" smtClean="0"/>
              <a:t>unt Matilda has arrived, my other aunts are late.</a:t>
            </a:r>
          </a:p>
          <a:p>
            <a:pPr lvl="1"/>
            <a:r>
              <a:rPr lang="en-US" dirty="0" smtClean="0"/>
              <a:t>After my mother lectured me, </a:t>
            </a:r>
            <a:r>
              <a:rPr lang="en-US" b="1" dirty="0" smtClean="0"/>
              <a:t>F</a:t>
            </a:r>
            <a:r>
              <a:rPr lang="en-US" dirty="0" smtClean="0"/>
              <a:t>ather yelled.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closely at the second example:  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After </a:t>
            </a:r>
            <a:r>
              <a:rPr lang="en-US" dirty="0"/>
              <a:t>my mother lectured me, </a:t>
            </a:r>
            <a:r>
              <a:rPr lang="en-US" b="1" dirty="0"/>
              <a:t>F</a:t>
            </a:r>
            <a:r>
              <a:rPr lang="en-US" dirty="0"/>
              <a:t>ather yelled.</a:t>
            </a:r>
          </a:p>
          <a:p>
            <a:pPr lvl="1"/>
            <a:r>
              <a:rPr lang="en-US" dirty="0" smtClean="0"/>
              <a:t>If a word such as </a:t>
            </a:r>
            <a:r>
              <a:rPr lang="en-US" i="1" dirty="0" smtClean="0"/>
              <a:t>my</a:t>
            </a:r>
            <a:r>
              <a:rPr lang="en-US" dirty="0" smtClean="0"/>
              <a:t>, </a:t>
            </a:r>
            <a:r>
              <a:rPr lang="en-US" i="1" dirty="0" smtClean="0"/>
              <a:t>our</a:t>
            </a:r>
            <a:r>
              <a:rPr lang="en-US" dirty="0" smtClean="0"/>
              <a:t>, </a:t>
            </a:r>
            <a:r>
              <a:rPr lang="en-US" i="1" dirty="0" smtClean="0"/>
              <a:t>your</a:t>
            </a:r>
            <a:r>
              <a:rPr lang="en-US" dirty="0" smtClean="0"/>
              <a:t>, </a:t>
            </a:r>
            <a:r>
              <a:rPr lang="en-US" i="1" dirty="0" smtClean="0"/>
              <a:t>his</a:t>
            </a:r>
            <a:r>
              <a:rPr lang="en-US" dirty="0" smtClean="0"/>
              <a:t>, </a:t>
            </a:r>
            <a:r>
              <a:rPr lang="en-US" i="1" dirty="0" smtClean="0"/>
              <a:t>her</a:t>
            </a:r>
            <a:r>
              <a:rPr lang="en-US" dirty="0" smtClean="0"/>
              <a:t>, or </a:t>
            </a:r>
            <a:r>
              <a:rPr lang="en-US" i="1" dirty="0" smtClean="0"/>
              <a:t>their</a:t>
            </a:r>
            <a:r>
              <a:rPr lang="en-US" dirty="0" smtClean="0"/>
              <a:t> comes before the word referring to the family member, it is not capitalized.</a:t>
            </a:r>
          </a:p>
          <a:p>
            <a:pPr lvl="1"/>
            <a:r>
              <a:rPr lang="en-US" dirty="0" smtClean="0"/>
              <a:t>The word </a:t>
            </a:r>
            <a:r>
              <a:rPr lang="en-US" i="1" dirty="0" smtClean="0"/>
              <a:t>mother</a:t>
            </a:r>
            <a:r>
              <a:rPr lang="en-US" dirty="0" smtClean="0"/>
              <a:t> is not capitalized because the word </a:t>
            </a:r>
            <a:r>
              <a:rPr lang="en-US" i="1" dirty="0" smtClean="0"/>
              <a:t>my</a:t>
            </a:r>
            <a:r>
              <a:rPr lang="en-US" dirty="0" smtClean="0"/>
              <a:t> comes before it.</a:t>
            </a:r>
          </a:p>
          <a:p>
            <a:pPr lvl="1"/>
            <a:r>
              <a:rPr lang="en-US" dirty="0" smtClean="0"/>
              <a:t>However, no such word comes before </a:t>
            </a:r>
            <a:r>
              <a:rPr lang="en-US" i="1" dirty="0" smtClean="0"/>
              <a:t>father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Father</a:t>
            </a:r>
            <a:r>
              <a:rPr lang="en-US" dirty="0" smtClean="0"/>
              <a:t> is used in place of the man’s name, making it a proper noun.</a:t>
            </a:r>
          </a:p>
          <a:p>
            <a:pPr lvl="1"/>
            <a:r>
              <a:rPr lang="en-US" dirty="0" smtClean="0"/>
              <a:t>That is why it is capitalized.</a:t>
            </a:r>
          </a:p>
        </p:txBody>
      </p:sp>
    </p:spTree>
    <p:extLst>
      <p:ext uri="{BB962C8B-B14F-4D97-AF65-F5344CB8AC3E}">
        <p14:creationId xmlns:p14="http://schemas.microsoft.com/office/powerpoint/2010/main" val="285097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unnecessarily capitalizing seasons of the year or parts of the academic year.</a:t>
            </a:r>
          </a:p>
          <a:p>
            <a:pPr lvl="1"/>
            <a:r>
              <a:rPr lang="en-US" dirty="0" smtClean="0"/>
              <a:t>The university offers Basic Computing 405 in the spring semester.</a:t>
            </a:r>
          </a:p>
          <a:p>
            <a:pPr lvl="1"/>
            <a:r>
              <a:rPr lang="en-US" dirty="0" smtClean="0"/>
              <a:t>Marge plants her perennials in the early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7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unnecessarily capitalizing school subjects.</a:t>
            </a:r>
          </a:p>
          <a:p>
            <a:r>
              <a:rPr lang="en-US" dirty="0" smtClean="0"/>
              <a:t>They should be capitalized only if they are part of the name of a specific course.</a:t>
            </a:r>
          </a:p>
          <a:p>
            <a:pPr lvl="1"/>
            <a:r>
              <a:rPr lang="en-US" dirty="0" smtClean="0"/>
              <a:t>I try to avoid science courses because I’m squeamish.</a:t>
            </a:r>
          </a:p>
          <a:p>
            <a:pPr lvl="1"/>
            <a:r>
              <a:rPr lang="en-US" dirty="0" smtClean="0"/>
              <a:t>Bob is taking Biology II next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4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not</a:t>
            </a:r>
            <a:r>
              <a:rPr lang="en-US" dirty="0" smtClean="0"/>
              <a:t> to Capitalize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unnecessarily capitalizing words modified by proper adjectives.</a:t>
            </a:r>
          </a:p>
          <a:p>
            <a:pPr lvl="1"/>
            <a:r>
              <a:rPr lang="en-US" dirty="0" smtClean="0"/>
              <a:t>Polish sausage, not Polish Sausage.</a:t>
            </a:r>
          </a:p>
          <a:p>
            <a:pPr lvl="1"/>
            <a:r>
              <a:rPr lang="en-US" dirty="0" smtClean="0"/>
              <a:t>Italian restaurant, not Italian Restaurant.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4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46" y="1601114"/>
            <a:ext cx="7125882" cy="287877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End Punctuation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92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Good Beginnings, Good Endings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letters are good beginnings—not only for sentences, but also for a variety of words.</a:t>
            </a:r>
          </a:p>
          <a:p>
            <a:r>
              <a:rPr lang="en-US" dirty="0" smtClean="0"/>
              <a:t>Periods are good endings, both for most sentences and also for abbreviations and other uses.</a:t>
            </a:r>
          </a:p>
          <a:p>
            <a:r>
              <a:rPr lang="en-US" dirty="0" smtClean="0"/>
              <a:t>Question marks and exclamation points can provide a little spice in your writing.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2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question mark (?)after a word or group of words that asks a question.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Okay?</a:t>
            </a:r>
          </a:p>
          <a:p>
            <a:pPr lvl="1"/>
            <a:r>
              <a:rPr lang="en-US" dirty="0" smtClean="0"/>
              <a:t>What did you do?</a:t>
            </a:r>
          </a:p>
          <a:p>
            <a:pPr lvl="1"/>
            <a:r>
              <a:rPr lang="en-US" dirty="0" smtClean="0"/>
              <a:t>Will you cover the tomatoes so they don’t freeze?</a:t>
            </a:r>
          </a:p>
        </p:txBody>
      </p:sp>
    </p:spTree>
    <p:extLst>
      <p:ext uri="{BB962C8B-B14F-4D97-AF65-F5344CB8AC3E}">
        <p14:creationId xmlns:p14="http://schemas.microsoft.com/office/powerpoint/2010/main" val="29165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Sentences that begin with these words are usually questions:</a:t>
            </a:r>
          </a:p>
          <a:p>
            <a:pPr lvl="1"/>
            <a:r>
              <a:rPr lang="en-US" i="1" dirty="0" smtClean="0"/>
              <a:t>Who</a:t>
            </a:r>
          </a:p>
          <a:p>
            <a:pPr lvl="1"/>
            <a:r>
              <a:rPr lang="en-US" i="1" dirty="0" smtClean="0"/>
              <a:t>What</a:t>
            </a:r>
          </a:p>
          <a:p>
            <a:pPr lvl="1"/>
            <a:r>
              <a:rPr lang="en-US" i="1" dirty="0" smtClean="0"/>
              <a:t>When</a:t>
            </a:r>
          </a:p>
          <a:p>
            <a:pPr lvl="1"/>
            <a:r>
              <a:rPr lang="en-US" i="1" dirty="0" smtClean="0"/>
              <a:t>Where</a:t>
            </a:r>
          </a:p>
          <a:p>
            <a:pPr lvl="1"/>
            <a:r>
              <a:rPr lang="en-US" i="1" dirty="0" smtClean="0"/>
              <a:t>Why</a:t>
            </a:r>
          </a:p>
          <a:p>
            <a:pPr lvl="1"/>
            <a:r>
              <a:rPr lang="en-US" i="1" dirty="0" smtClean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90629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period (.) at the end of a sentence that makes a statement.</a:t>
            </a:r>
          </a:p>
          <a:p>
            <a:pPr lvl="1"/>
            <a:r>
              <a:rPr lang="en-US" dirty="0" smtClean="0"/>
              <a:t>Many jobs require a working knowledge of computers.</a:t>
            </a:r>
          </a:p>
          <a:p>
            <a:pPr lvl="1"/>
            <a:r>
              <a:rPr lang="en-US" dirty="0" smtClean="0"/>
              <a:t>Thomas Jefferson is the most famous American slave owner.</a:t>
            </a:r>
          </a:p>
          <a:p>
            <a:pPr lvl="1"/>
            <a:r>
              <a:rPr lang="en-US" dirty="0" smtClean="0"/>
              <a:t>The tour bus leaves right after breakfast in the morning.</a:t>
            </a:r>
          </a:p>
        </p:txBody>
      </p:sp>
    </p:spTree>
    <p:extLst>
      <p:ext uri="{BB962C8B-B14F-4D97-AF65-F5344CB8AC3E}">
        <p14:creationId xmlns:p14="http://schemas.microsoft.com/office/powerpoint/2010/main" val="90629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period (.) at the end of a sentence that makes a request, gives an instruction, or states a command.</a:t>
            </a:r>
          </a:p>
          <a:p>
            <a:pPr lvl="1"/>
            <a:r>
              <a:rPr lang="en-US" dirty="0" smtClean="0"/>
              <a:t>Take this to the mailbox before you leave.</a:t>
            </a:r>
          </a:p>
          <a:p>
            <a:pPr lvl="1"/>
            <a:r>
              <a:rPr lang="en-US" dirty="0" smtClean="0"/>
              <a:t>Open the cover, remove item B, and close the box.</a:t>
            </a:r>
          </a:p>
          <a:p>
            <a:pPr lvl="1"/>
            <a:r>
              <a:rPr lang="en-US" dirty="0" smtClean="0"/>
              <a:t>Check the message board before you go home.</a:t>
            </a:r>
          </a:p>
        </p:txBody>
      </p:sp>
    </p:spTree>
    <p:extLst>
      <p:ext uri="{BB962C8B-B14F-4D97-AF65-F5344CB8AC3E}">
        <p14:creationId xmlns:p14="http://schemas.microsoft.com/office/powerpoint/2010/main" val="189095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Use a period (.) at the end of a sentence that asks an indirect question.</a:t>
            </a:r>
          </a:p>
          <a:p>
            <a:pPr lvl="1"/>
            <a:r>
              <a:rPr lang="en-US" dirty="0" smtClean="0"/>
              <a:t>Have you seen my coat? (direct question)</a:t>
            </a:r>
          </a:p>
          <a:p>
            <a:pPr lvl="1"/>
            <a:r>
              <a:rPr lang="en-US" dirty="0" smtClean="0"/>
              <a:t>My boss asked if I has seen her coat. (indirect question)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Will you help me? </a:t>
            </a:r>
            <a:r>
              <a:rPr lang="en-US" dirty="0"/>
              <a:t>(direct question)</a:t>
            </a:r>
          </a:p>
          <a:p>
            <a:pPr lvl="1"/>
            <a:r>
              <a:rPr lang="en-US" dirty="0" smtClean="0"/>
              <a:t>Rachel asked if I would help her. (</a:t>
            </a:r>
            <a:r>
              <a:rPr lang="en-US" dirty="0"/>
              <a:t>indirect question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did you know what to do? (</a:t>
            </a:r>
            <a:r>
              <a:rPr lang="en-US" dirty="0"/>
              <a:t>direct question)</a:t>
            </a:r>
          </a:p>
          <a:p>
            <a:pPr lvl="1"/>
            <a:r>
              <a:rPr lang="en-US" dirty="0" smtClean="0"/>
              <a:t>Harry wanted to know how we </a:t>
            </a:r>
            <a:r>
              <a:rPr lang="en-US" smtClean="0"/>
              <a:t>knew what to do. (</a:t>
            </a:r>
            <a:r>
              <a:rPr lang="en-US" dirty="0"/>
              <a:t>indirect question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5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Use a period (.) </a:t>
            </a:r>
            <a:r>
              <a:rPr lang="en-US" dirty="0" smtClean="0"/>
              <a:t>(also called a decimal poin</a:t>
            </a:r>
            <a:r>
              <a:rPr lang="en-US" dirty="0" smtClean="0"/>
              <a:t>t) before a decimal.</a:t>
            </a:r>
            <a:endParaRPr lang="en-US" dirty="0" smtClean="0"/>
          </a:p>
          <a:p>
            <a:pPr lvl="1"/>
            <a:r>
              <a:rPr lang="en-US" dirty="0" smtClean="0"/>
              <a:t>A gallon equals 3.875 liters.</a:t>
            </a:r>
            <a:endParaRPr lang="en-US" dirty="0" smtClean="0"/>
          </a:p>
          <a:p>
            <a:pPr lvl="1"/>
            <a:r>
              <a:rPr lang="en-US" dirty="0" smtClean="0"/>
              <a:t>Only 5.6% of our employees chose vision care.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78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Use a period (.) </a:t>
            </a:r>
            <a:r>
              <a:rPr lang="en-US" dirty="0" smtClean="0"/>
              <a:t>between dollars and cents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The new paneling is $45.95 a sheet.</a:t>
            </a:r>
            <a:endParaRPr lang="en-US" dirty="0" smtClean="0"/>
          </a:p>
          <a:p>
            <a:pPr lvl="1"/>
            <a:r>
              <a:rPr lang="en-US" dirty="0" smtClean="0"/>
              <a:t>Do you have $4.50 that I can borrow?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233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Use a period (.) </a:t>
            </a:r>
            <a:r>
              <a:rPr lang="en-US" dirty="0" smtClean="0"/>
              <a:t>after an initial in a personal name.</a:t>
            </a:r>
            <a:endParaRPr lang="en-US" dirty="0" smtClean="0"/>
          </a:p>
          <a:p>
            <a:pPr lvl="1"/>
            <a:r>
              <a:rPr lang="en-US" dirty="0" smtClean="0"/>
              <a:t>The patient in room 202 is Ron P. Martel.</a:t>
            </a:r>
            <a:endParaRPr lang="en-US" dirty="0" smtClean="0"/>
          </a:p>
          <a:p>
            <a:pPr lvl="1"/>
            <a:r>
              <a:rPr lang="en-US" dirty="0" smtClean="0"/>
              <a:t>The book was written by J. R. R. Tolkien.</a:t>
            </a:r>
          </a:p>
          <a:p>
            <a:pPr lvl="1"/>
            <a:r>
              <a:rPr lang="en-US" dirty="0" smtClean="0"/>
              <a:t>A. J. </a:t>
            </a:r>
            <a:r>
              <a:rPr lang="en-US" dirty="0" err="1" smtClean="0"/>
              <a:t>Foyt</a:t>
            </a:r>
            <a:r>
              <a:rPr lang="en-US" dirty="0" smtClean="0"/>
              <a:t> races cars.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68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Use a period (.) </a:t>
            </a:r>
            <a:r>
              <a:rPr lang="en-US" dirty="0" smtClean="0"/>
              <a:t>after an abbreviation.</a:t>
            </a:r>
            <a:endParaRPr lang="en-US" dirty="0" smtClean="0"/>
          </a:p>
          <a:p>
            <a:pPr lvl="1"/>
            <a:r>
              <a:rPr lang="en-US" dirty="0" smtClean="0"/>
              <a:t>The plane leaves at 3:17 on Ja</a:t>
            </a:r>
            <a:r>
              <a:rPr lang="en-US" dirty="0" smtClean="0"/>
              <a:t>n. 1.</a:t>
            </a:r>
            <a:endParaRPr lang="en-US" dirty="0" smtClean="0"/>
          </a:p>
          <a:p>
            <a:pPr lvl="1"/>
            <a:r>
              <a:rPr lang="en-US" dirty="0" smtClean="0"/>
              <a:t>Smith Bros. is hiring subcontractors for this job.</a:t>
            </a:r>
          </a:p>
          <a:p>
            <a:pPr lvl="1"/>
            <a:r>
              <a:rPr lang="en-US" dirty="0" smtClean="0"/>
              <a:t>The apt. complex at the corner of Woodland Ave. and 1</a:t>
            </a:r>
            <a:r>
              <a:rPr lang="en-US" baseline="30000" dirty="0" smtClean="0"/>
              <a:t>st</a:t>
            </a:r>
            <a:r>
              <a:rPr lang="en-US" dirty="0" smtClean="0"/>
              <a:t> St. belongs to me.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68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If an abbreviation comes at the end of a sentence, only one period is needed.</a:t>
            </a:r>
            <a:endParaRPr lang="en-US" dirty="0" smtClean="0"/>
          </a:p>
          <a:p>
            <a:pPr lvl="1"/>
            <a:r>
              <a:rPr lang="en-US" dirty="0" smtClean="0"/>
              <a:t>We delivered the desk to Koch &amp; Co.</a:t>
            </a:r>
            <a:endParaRPr lang="en-US" dirty="0" smtClean="0"/>
          </a:p>
          <a:p>
            <a:pPr lvl="1"/>
            <a:r>
              <a:rPr lang="en-US" dirty="0" smtClean="0"/>
              <a:t>This trailer was machined at Dee Zee </a:t>
            </a:r>
            <a:r>
              <a:rPr lang="en-US" dirty="0" smtClean="0"/>
              <a:t>Inc.</a:t>
            </a:r>
          </a:p>
          <a:p>
            <a:pPr lvl="1"/>
            <a:r>
              <a:rPr lang="en-US" dirty="0" smtClean="0"/>
              <a:t>The box is 3 in. by 5 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68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 from Mike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I need a New router and Band saw.  Wards has them on sale this week. A </a:t>
            </a:r>
            <a:r>
              <a:rPr lang="en-US" dirty="0" err="1" smtClean="0"/>
              <a:t>skil</a:t>
            </a:r>
            <a:r>
              <a:rPr lang="en-US" dirty="0" smtClean="0"/>
              <a:t> saw would be nice sometimes one isn’t enough since there are three of us who use it.  Black and decker is also okay?  If you want, I can pick them up at the store for you.</a:t>
            </a:r>
          </a:p>
          <a:p>
            <a:pPr indent="0" algn="r">
              <a:buNone/>
            </a:pPr>
            <a:r>
              <a:rPr lang="en-US" dirty="0" smtClean="0"/>
              <a:t>Mike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7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If an abbreviation has become a commonl</a:t>
            </a:r>
            <a:r>
              <a:rPr lang="en-US" dirty="0" smtClean="0"/>
              <a:t>y used name for something, no period is needed.</a:t>
            </a:r>
            <a:endParaRPr lang="en-US" dirty="0" smtClean="0"/>
          </a:p>
          <a:p>
            <a:pPr lvl="1"/>
            <a:r>
              <a:rPr lang="en-US" dirty="0" smtClean="0"/>
              <a:t>gym (gymnasium)</a:t>
            </a:r>
            <a:endParaRPr lang="en-US" dirty="0" smtClean="0"/>
          </a:p>
          <a:p>
            <a:pPr lvl="1"/>
            <a:r>
              <a:rPr lang="en-US" dirty="0" smtClean="0"/>
              <a:t>exam (examination)</a:t>
            </a:r>
            <a:endParaRPr lang="en-US" dirty="0" smtClean="0"/>
          </a:p>
          <a:p>
            <a:pPr lvl="1"/>
            <a:r>
              <a:rPr lang="en-US" dirty="0" smtClean="0"/>
              <a:t>auto (automobile)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691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use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6660"/>
          </a:xfrm>
        </p:spPr>
        <p:txBody>
          <a:bodyPr/>
          <a:lstStyle/>
          <a:p>
            <a:r>
              <a:rPr lang="en-US" dirty="0" smtClean="0"/>
              <a:t>If an abbreviation has become an acronym or a name widely recognized by its initials (TV, WHO, FBI, NATO, NASA), no period is needed.</a:t>
            </a:r>
            <a:endParaRPr lang="en-US" dirty="0" smtClean="0"/>
          </a:p>
          <a:p>
            <a:pPr lvl="1"/>
            <a:r>
              <a:rPr lang="en-US" dirty="0" smtClean="0"/>
              <a:t>Velma is scheduled for an MRI at 3 o’clock this afternoon.</a:t>
            </a:r>
            <a:endParaRPr lang="en-US" dirty="0" smtClean="0"/>
          </a:p>
          <a:p>
            <a:pPr lvl="1"/>
            <a:r>
              <a:rPr lang="en-US" dirty="0" smtClean="0"/>
              <a:t>The Smiths mailed their tax forms to th</a:t>
            </a:r>
            <a:r>
              <a:rPr lang="en-US" dirty="0" smtClean="0"/>
              <a:t>e IRS.</a:t>
            </a:r>
          </a:p>
          <a:p>
            <a:pPr lvl="1"/>
            <a:r>
              <a:rPr lang="en-US" dirty="0" smtClean="0"/>
              <a:t>My niece works for the CIA.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691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an exclamation point (</a:t>
            </a:r>
            <a:r>
              <a:rPr lang="en-US" dirty="0"/>
              <a:t>!</a:t>
            </a:r>
            <a:r>
              <a:rPr lang="en-US" dirty="0" smtClean="0"/>
              <a:t>) after an outcry or sentence that expresses strong feeling.</a:t>
            </a:r>
            <a:endParaRPr lang="en-US" dirty="0" smtClean="0"/>
          </a:p>
          <a:p>
            <a:pPr lvl="1"/>
            <a:r>
              <a:rPr lang="en-US" dirty="0" smtClean="0"/>
              <a:t>Darn it!</a:t>
            </a:r>
            <a:endParaRPr lang="en-US" dirty="0" smtClean="0"/>
          </a:p>
          <a:p>
            <a:pPr lvl="1"/>
            <a:r>
              <a:rPr lang="en-US" dirty="0" smtClean="0"/>
              <a:t>Good grief!</a:t>
            </a:r>
            <a:endParaRPr lang="en-US" dirty="0" smtClean="0"/>
          </a:p>
          <a:p>
            <a:pPr lvl="1"/>
            <a:r>
              <a:rPr lang="en-US" dirty="0" smtClean="0"/>
              <a:t>Watch out for th</a:t>
            </a:r>
            <a:r>
              <a:rPr lang="en-US" dirty="0" smtClean="0"/>
              <a:t>at truck!</a:t>
            </a:r>
          </a:p>
          <a:p>
            <a:pPr lvl="1"/>
            <a:r>
              <a:rPr lang="en-US" dirty="0" smtClean="0"/>
              <a:t>I do not think I can take this anymore!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Warning!</a:t>
            </a:r>
            <a:r>
              <a:rPr lang="en-US" dirty="0" smtClean="0"/>
              <a:t>  Exclamation points are a little bit like salt on food…be careful not to overdo them.</a:t>
            </a:r>
            <a:endParaRPr lang="en-US" i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61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an exclamation point (</a:t>
            </a:r>
            <a:r>
              <a:rPr lang="en-US" dirty="0"/>
              <a:t>!</a:t>
            </a:r>
            <a:r>
              <a:rPr lang="en-US" dirty="0" smtClean="0"/>
              <a:t>) after an exclamation that begins with a question word (</a:t>
            </a:r>
            <a:r>
              <a:rPr lang="en-US" i="1" dirty="0" smtClean="0"/>
              <a:t>who</a:t>
            </a:r>
            <a:r>
              <a:rPr lang="en-US" dirty="0" smtClean="0"/>
              <a:t>, </a:t>
            </a:r>
            <a:r>
              <a:rPr lang="en-US" i="1" dirty="0" smtClean="0"/>
              <a:t>what</a:t>
            </a:r>
            <a:r>
              <a:rPr lang="en-US" dirty="0" smtClean="0"/>
              <a:t>, </a:t>
            </a:r>
            <a:r>
              <a:rPr lang="en-US" i="1" dirty="0" smtClean="0"/>
              <a:t>when</a:t>
            </a:r>
            <a:r>
              <a:rPr lang="en-US" dirty="0" smtClean="0"/>
              <a:t>, </a:t>
            </a:r>
            <a:r>
              <a:rPr lang="en-US" i="1" dirty="0" smtClean="0"/>
              <a:t>where</a:t>
            </a:r>
            <a:r>
              <a:rPr lang="en-US" dirty="0" smtClean="0"/>
              <a:t>, </a:t>
            </a:r>
            <a:r>
              <a:rPr lang="en-US" i="1" dirty="0" smtClean="0"/>
              <a:t>why</a:t>
            </a:r>
            <a:r>
              <a:rPr lang="en-US" dirty="0" smtClean="0"/>
              <a:t>, </a:t>
            </a:r>
            <a:r>
              <a:rPr lang="en-US" i="1" dirty="0" smtClean="0"/>
              <a:t>how</a:t>
            </a:r>
            <a:r>
              <a:rPr lang="en-US" dirty="0" smtClean="0"/>
              <a:t>) but doesn’t ask a question.</a:t>
            </a:r>
            <a:endParaRPr lang="en-US" dirty="0" smtClean="0"/>
          </a:p>
          <a:p>
            <a:pPr lvl="1"/>
            <a:r>
              <a:rPr lang="en-US" dirty="0" smtClean="0"/>
              <a:t>How forgetful I am!</a:t>
            </a:r>
            <a:endParaRPr lang="en-US" dirty="0" smtClean="0"/>
          </a:p>
          <a:p>
            <a:pPr lvl="1"/>
            <a:r>
              <a:rPr lang="en-US" dirty="0" smtClean="0"/>
              <a:t>What a lot of trouble for such a small result!</a:t>
            </a:r>
            <a:endParaRPr lang="en-US" dirty="0" smtClean="0"/>
          </a:p>
          <a:p>
            <a:pPr lvl="1"/>
            <a:r>
              <a:rPr lang="en-US" dirty="0" smtClean="0"/>
              <a:t>Watch out for th</a:t>
            </a:r>
            <a:r>
              <a:rPr lang="en-US" dirty="0" smtClean="0"/>
              <a:t>at truck!</a:t>
            </a:r>
          </a:p>
          <a:p>
            <a:pPr lvl="1"/>
            <a:r>
              <a:rPr lang="en-US" dirty="0" smtClean="0"/>
              <a:t>I do not think I can take this anymore!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Warning!</a:t>
            </a:r>
            <a:r>
              <a:rPr lang="en-US" dirty="0" smtClean="0"/>
              <a:t>  Exclamation points are a little bit like salt on food…be careful not to overdo them.</a:t>
            </a:r>
            <a:endParaRPr lang="en-US" i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233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 from Mike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I need a </a:t>
            </a:r>
            <a:r>
              <a:rPr lang="en-US" dirty="0" smtClean="0"/>
              <a:t>new </a:t>
            </a:r>
            <a:r>
              <a:rPr lang="en-US" dirty="0" smtClean="0"/>
              <a:t>router and </a:t>
            </a:r>
            <a:r>
              <a:rPr lang="en-US" dirty="0" smtClean="0"/>
              <a:t>band </a:t>
            </a:r>
            <a:r>
              <a:rPr lang="en-US" dirty="0" smtClean="0"/>
              <a:t>saw.  </a:t>
            </a:r>
            <a:r>
              <a:rPr lang="en-US" dirty="0" smtClean="0"/>
              <a:t>Sometimes one saw isn’t enough since there are three of us who use it.  A </a:t>
            </a:r>
            <a:r>
              <a:rPr lang="en-US" dirty="0" err="1"/>
              <a:t>S</a:t>
            </a:r>
            <a:r>
              <a:rPr lang="en-US" dirty="0" err="1" smtClean="0"/>
              <a:t>kil</a:t>
            </a:r>
            <a:r>
              <a:rPr lang="en-US" dirty="0" smtClean="0"/>
              <a:t> </a:t>
            </a:r>
            <a:r>
              <a:rPr lang="en-US" dirty="0" smtClean="0"/>
              <a:t>saw would be </a:t>
            </a:r>
            <a:r>
              <a:rPr lang="en-US" dirty="0" smtClean="0"/>
              <a:t>nice. Black </a:t>
            </a:r>
            <a:r>
              <a:rPr lang="en-US" dirty="0" smtClean="0"/>
              <a:t>and </a:t>
            </a:r>
            <a:r>
              <a:rPr lang="en-US" dirty="0" smtClean="0"/>
              <a:t>Decker </a:t>
            </a:r>
            <a:r>
              <a:rPr lang="en-US" dirty="0" smtClean="0"/>
              <a:t>is also </a:t>
            </a:r>
            <a:r>
              <a:rPr lang="en-US" dirty="0" smtClean="0"/>
              <a:t>okay.  </a:t>
            </a:r>
            <a:r>
              <a:rPr lang="en-US" dirty="0" smtClean="0"/>
              <a:t>Wards </a:t>
            </a:r>
            <a:r>
              <a:rPr lang="en-US" dirty="0"/>
              <a:t>has them on sale this week</a:t>
            </a:r>
            <a:r>
              <a:rPr lang="en-US" dirty="0" smtClean="0"/>
              <a:t>.  If </a:t>
            </a:r>
            <a:r>
              <a:rPr lang="en-US" dirty="0" smtClean="0"/>
              <a:t>you want, I can pick them up at the store for you</a:t>
            </a:r>
            <a:r>
              <a:rPr lang="en-US" dirty="0" smtClean="0"/>
              <a:t>. </a:t>
            </a:r>
            <a:endParaRPr lang="en-US" dirty="0" smtClean="0"/>
          </a:p>
          <a:p>
            <a:pPr indent="0" algn="r">
              <a:buNone/>
            </a:pPr>
            <a:r>
              <a:rPr lang="en-US" dirty="0" smtClean="0"/>
              <a:t>Mike</a:t>
            </a:r>
          </a:p>
          <a:p>
            <a:r>
              <a:rPr lang="en-US" smtClean="0"/>
              <a:t>rewritten </a:t>
            </a:r>
            <a:r>
              <a:rPr lang="en-US" dirty="0" smtClean="0"/>
              <a:t>using proper capitalization and </a:t>
            </a:r>
            <a:r>
              <a:rPr lang="en-US" dirty="0" err="1" smtClean="0"/>
              <a:t>endmarks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2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 from Mike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What exactly does Mike want?</a:t>
            </a:r>
          </a:p>
          <a:p>
            <a:pPr marL="285750" indent="-285750"/>
            <a:r>
              <a:rPr lang="en-US" dirty="0" smtClean="0"/>
              <a:t>The first sentence makes it clear that he wants a router and a saw.</a:t>
            </a:r>
          </a:p>
          <a:p>
            <a:r>
              <a:rPr lang="en-US" dirty="0" smtClean="0"/>
              <a:t>The rest of the memo leads to nothing but questions:</a:t>
            </a:r>
          </a:p>
          <a:p>
            <a:pPr lvl="1"/>
            <a:r>
              <a:rPr lang="en-US" dirty="0" smtClean="0"/>
              <a:t>Does he want a band saw made by </a:t>
            </a:r>
            <a:r>
              <a:rPr lang="en-US" dirty="0" err="1" smtClean="0"/>
              <a:t>Skil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or a circular saw (sometimes called a skill saw) by Band?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This confusion comes up because Mike has not punctuated his memo properly or put capital letters where they belong.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9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Capitalize the first word of a sentence.</a:t>
            </a:r>
          </a:p>
          <a:p>
            <a:r>
              <a:rPr lang="en-US" dirty="0" smtClean="0"/>
              <a:t>If the first word is a number, write it as a word.</a:t>
            </a:r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hat was a wonderful party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ive of us finished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4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Capitalize the pronoun I or any contraction made using I (I’m, I’d, I’ve, I’ll).</a:t>
            </a:r>
          </a:p>
          <a:p>
            <a:pPr lvl="1"/>
            <a:r>
              <a:rPr lang="en-US" dirty="0" smtClean="0"/>
              <a:t>The mail carrier stopped when </a:t>
            </a:r>
            <a:r>
              <a:rPr lang="en-US" b="1" dirty="0" smtClean="0"/>
              <a:t>I</a:t>
            </a:r>
            <a:r>
              <a:rPr lang="en-US" dirty="0" smtClean="0"/>
              <a:t> asked for help.</a:t>
            </a:r>
          </a:p>
          <a:p>
            <a:pPr lvl="1"/>
            <a:r>
              <a:rPr lang="en-US" dirty="0" smtClean="0"/>
              <a:t>My mother thought that </a:t>
            </a:r>
            <a:r>
              <a:rPr lang="en-US" b="1" dirty="0" smtClean="0"/>
              <a:t>I</a:t>
            </a:r>
            <a:r>
              <a:rPr lang="en-US" dirty="0" smtClean="0"/>
              <a:t>’d be home for her sentencing.</a:t>
            </a:r>
          </a:p>
          <a:p>
            <a:pPr lvl="1"/>
            <a:r>
              <a:rPr lang="en-US" dirty="0" smtClean="0"/>
              <a:t>I know </a:t>
            </a:r>
            <a:r>
              <a:rPr lang="en-US" b="1" dirty="0" smtClean="0"/>
              <a:t>I</a:t>
            </a:r>
            <a:r>
              <a:rPr lang="en-US" dirty="0" smtClean="0"/>
              <a:t>’ll be finished by noon.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Capitalize proper nouns, but not common nouns.</a:t>
            </a:r>
          </a:p>
          <a:p>
            <a:r>
              <a:rPr lang="en-US" dirty="0" smtClean="0"/>
              <a:t>A proper noun refers to a specific person, place, or thing.</a:t>
            </a:r>
          </a:p>
          <a:p>
            <a:r>
              <a:rPr lang="en-US" dirty="0" smtClean="0"/>
              <a:t>A common noun refers to a general class of people, places, or things.</a:t>
            </a:r>
          </a:p>
          <a:p>
            <a:pPr lvl="1"/>
            <a:r>
              <a:rPr lang="en-US" dirty="0" smtClean="0"/>
              <a:t>For example: </a:t>
            </a:r>
            <a:r>
              <a:rPr lang="en-US" i="1" dirty="0" smtClean="0"/>
              <a:t>microwave</a:t>
            </a:r>
            <a:r>
              <a:rPr lang="en-US" dirty="0" smtClean="0"/>
              <a:t> is a common noun.  It is the general name for a kitchen appliance.</a:t>
            </a:r>
          </a:p>
          <a:p>
            <a:pPr lvl="1"/>
            <a:r>
              <a:rPr lang="en-US" dirty="0" smtClean="0"/>
              <a:t>However, Sharp is a proper noun because it names a specific kind of microwave.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Proper Nouns			Common Nouns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Janice				aunt</a:t>
            </a:r>
          </a:p>
          <a:p>
            <a:pPr indent="0">
              <a:buNone/>
            </a:pPr>
            <a:r>
              <a:rPr lang="en-US" dirty="0" smtClean="0"/>
              <a:t>Baton Rouge			city</a:t>
            </a:r>
          </a:p>
          <a:p>
            <a:pPr indent="0">
              <a:buNone/>
            </a:pPr>
            <a:r>
              <a:rPr lang="en-US" dirty="0" smtClean="0"/>
              <a:t>Roosevelt High School		school</a:t>
            </a:r>
          </a:p>
          <a:p>
            <a:pPr indent="0">
              <a:buNone/>
            </a:pPr>
            <a:r>
              <a:rPr lang="en-US" dirty="0" smtClean="0"/>
              <a:t>Buick				car</a:t>
            </a:r>
          </a:p>
          <a:p>
            <a:pPr indent="0">
              <a:buNone/>
            </a:pPr>
            <a:r>
              <a:rPr lang="en-US" dirty="0" err="1" smtClean="0"/>
              <a:t>Walmart</a:t>
            </a:r>
            <a:r>
              <a:rPr lang="en-US" dirty="0" smtClean="0"/>
              <a:t>				store</a:t>
            </a:r>
          </a:p>
        </p:txBody>
      </p:sp>
    </p:spTree>
    <p:extLst>
      <p:ext uri="{BB962C8B-B14F-4D97-AF65-F5344CB8AC3E}">
        <p14:creationId xmlns:p14="http://schemas.microsoft.com/office/powerpoint/2010/main" val="21266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639"/>
            <a:ext cx="6400800" cy="1541044"/>
          </a:xfrm>
        </p:spPr>
        <p:txBody>
          <a:bodyPr/>
          <a:lstStyle/>
          <a:p>
            <a:r>
              <a:rPr lang="en-US" dirty="0" smtClean="0"/>
              <a:t>Capital letters: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Capitalize the first word of a quotation.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W</a:t>
            </a:r>
            <a:r>
              <a:rPr lang="en-US" dirty="0" smtClean="0"/>
              <a:t>hen will you be finished?”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G</a:t>
            </a:r>
            <a:r>
              <a:rPr lang="en-US" dirty="0" smtClean="0"/>
              <a:t>ood morning,” said my new neighbor as I approached the door.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G</a:t>
            </a:r>
            <a:r>
              <a:rPr lang="en-US" dirty="0" smtClean="0"/>
              <a:t>ood morning!” I answered, somewhat surprised. “</a:t>
            </a:r>
            <a:r>
              <a:rPr lang="en-US" b="1" dirty="0" smtClean="0"/>
              <a:t>Y</a:t>
            </a:r>
            <a:r>
              <a:rPr lang="en-US" dirty="0" smtClean="0"/>
              <a:t>ou must be Satan.”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2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184</TotalTime>
  <Words>1621</Words>
  <Application>Microsoft Macintosh PowerPoint</Application>
  <PresentationFormat>On-screen Show (4:3)</PresentationFormat>
  <Paragraphs>181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Couture</vt:lpstr>
      <vt:lpstr>Good Beginnings &amp; Good Endings</vt:lpstr>
      <vt:lpstr>Good Beginnings, Good Endings </vt:lpstr>
      <vt:lpstr>Memo from Mike </vt:lpstr>
      <vt:lpstr>Memo from Mike </vt:lpstr>
      <vt:lpstr>Capital letters: Rules</vt:lpstr>
      <vt:lpstr>Capital letters: Rules</vt:lpstr>
      <vt:lpstr>Capital letters: Rules</vt:lpstr>
      <vt:lpstr>Capital letters: Rules</vt:lpstr>
      <vt:lpstr>Capital letters: Rules</vt:lpstr>
      <vt:lpstr>Capital letters: Rules</vt:lpstr>
      <vt:lpstr>Proper Nouns</vt:lpstr>
      <vt:lpstr>Proper Adjectives</vt:lpstr>
      <vt:lpstr>When not to Capitalize</vt:lpstr>
      <vt:lpstr>When not to Capitalize</vt:lpstr>
      <vt:lpstr>When not to Capitalize</vt:lpstr>
      <vt:lpstr>When not to Capitalize</vt:lpstr>
      <vt:lpstr>When not to Capitalize</vt:lpstr>
      <vt:lpstr>When not to Capitalize</vt:lpstr>
      <vt:lpstr>End Punctuation</vt:lpstr>
      <vt:lpstr>When to use ?</vt:lpstr>
      <vt:lpstr>When to use ?</vt:lpstr>
      <vt:lpstr>When to use .</vt:lpstr>
      <vt:lpstr>When to use .</vt:lpstr>
      <vt:lpstr>When to use .</vt:lpstr>
      <vt:lpstr>Other Uses for .</vt:lpstr>
      <vt:lpstr>Other Uses for .</vt:lpstr>
      <vt:lpstr>Other Uses for .</vt:lpstr>
      <vt:lpstr>Other Uses for .</vt:lpstr>
      <vt:lpstr>When not to use .</vt:lpstr>
      <vt:lpstr>When not to use .</vt:lpstr>
      <vt:lpstr>When not to use .</vt:lpstr>
      <vt:lpstr>When to use !</vt:lpstr>
      <vt:lpstr>When to use !</vt:lpstr>
      <vt:lpstr>Memo from Mike </vt:lpstr>
    </vt:vector>
  </TitlesOfParts>
  <Company>Portland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Beginnings &amp; Good Endings</dc:title>
  <dc:creator>PPS IT Dept</dc:creator>
  <cp:lastModifiedBy>PPS IT Dept</cp:lastModifiedBy>
  <cp:revision>14</cp:revision>
  <dcterms:created xsi:type="dcterms:W3CDTF">2014-04-13T14:32:41Z</dcterms:created>
  <dcterms:modified xsi:type="dcterms:W3CDTF">2014-04-14T13:27:01Z</dcterms:modified>
</cp:coreProperties>
</file>