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307" r:id="rId4"/>
    <p:sldId id="308" r:id="rId5"/>
    <p:sldId id="259" r:id="rId6"/>
    <p:sldId id="313" r:id="rId7"/>
    <p:sldId id="314" r:id="rId8"/>
    <p:sldId id="260" r:id="rId9"/>
    <p:sldId id="315" r:id="rId10"/>
    <p:sldId id="316" r:id="rId11"/>
    <p:sldId id="261" r:id="rId12"/>
    <p:sldId id="317" r:id="rId13"/>
    <p:sldId id="318" r:id="rId14"/>
    <p:sldId id="262" r:id="rId15"/>
    <p:sldId id="309" r:id="rId16"/>
    <p:sldId id="263" r:id="rId17"/>
    <p:sldId id="320" r:id="rId18"/>
    <p:sldId id="273" r:id="rId19"/>
    <p:sldId id="274" r:id="rId20"/>
    <p:sldId id="275" r:id="rId21"/>
    <p:sldId id="276" r:id="rId22"/>
    <p:sldId id="277" r:id="rId23"/>
    <p:sldId id="279" r:id="rId24"/>
    <p:sldId id="310" r:id="rId25"/>
    <p:sldId id="281" r:id="rId26"/>
    <p:sldId id="311" r:id="rId27"/>
    <p:sldId id="321" r:id="rId28"/>
    <p:sldId id="288" r:id="rId29"/>
    <p:sldId id="312" r:id="rId30"/>
    <p:sldId id="289" r:id="rId31"/>
    <p:sldId id="290" r:id="rId32"/>
    <p:sldId id="292" r:id="rId33"/>
    <p:sldId id="294" r:id="rId34"/>
    <p:sldId id="296" r:id="rId35"/>
    <p:sldId id="319" r:id="rId36"/>
    <p:sldId id="32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4230-B2F5-7A4A-AFCD-88BEAE0457E5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en-US" sz="9600" b="1" baseline="0" dirty="0" smtClean="0">
                <a:latin typeface="Trebuchet MS"/>
              </a:rPr>
              <a:t>COMMAS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540" y="2012412"/>
            <a:ext cx="2719782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smtClean="0">
                <a:latin typeface="Times New Roman"/>
              </a:rPr>
              <a:t>Introductory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baseline="0" dirty="0" smtClean="0">
                <a:latin typeface="Times New Roman"/>
              </a:rPr>
              <a:t>Phrases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Fooled by the pitch, the batter missed the ball.</a:t>
            </a:r>
          </a:p>
          <a:p>
            <a:pPr lvl="0"/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comma keeps the reader from accidentally attaching the introductory portion to the main part of the sentence, then having to go back and reread the sentence. </a:t>
            </a:r>
            <a:endParaRPr lang="en-US" dirty="0" smtClean="0"/>
          </a:p>
          <a:p>
            <a:pPr marR="0" lvl="0" rtl="0">
              <a:buNone/>
            </a:pPr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smtClean="0">
                <a:latin typeface="Times New Roman"/>
              </a:rPr>
              <a:t>Introductory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baseline="0" dirty="0" smtClean="0">
                <a:latin typeface="Times New Roman"/>
              </a:rPr>
              <a:t>Clauses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When we looked more carefully, we located the missing order. Everyone</a:t>
            </a:r>
            <a:r>
              <a:rPr lang="en-US" dirty="0" smtClean="0">
                <a:latin typeface="Times New Roman"/>
              </a:rPr>
              <a:t> had thought that the request for 10,000 tubas was a joke.</a:t>
            </a:r>
            <a:endParaRPr lang="en-US" baseline="0" dirty="0" smtClean="0">
              <a:latin typeface="Times New Roman"/>
            </a:endParaRPr>
          </a:p>
          <a:p>
            <a:pPr lvl="0"/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comma keeps the reader from accidentally attaching the introductory portion to the main part of the sentence, then having to go back and reread the sentence. </a:t>
            </a:r>
            <a:endParaRPr lang="en-US" dirty="0" smtClean="0"/>
          </a:p>
          <a:p>
            <a:pPr marR="0" lvl="0" rtl="0">
              <a:buNone/>
            </a:pPr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smtClean="0">
                <a:latin typeface="Times New Roman"/>
              </a:rPr>
              <a:t>Introductory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baseline="0" dirty="0" smtClean="0">
                <a:latin typeface="Times New Roman"/>
              </a:rPr>
              <a:t>Clauses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Although the roads were icy, we arrived at work on time. It helps to own a bumper car.</a:t>
            </a:r>
          </a:p>
          <a:p>
            <a:pPr lvl="0"/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comma keeps the reader from accidentally attaching the introductory portion to the main part of the sentence, then having to go back and reread the sentence. </a:t>
            </a:r>
            <a:endParaRPr lang="en-US" dirty="0" smtClean="0"/>
          </a:p>
          <a:p>
            <a:pPr marR="0" lvl="0" rtl="0"/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smtClean="0">
                <a:latin typeface="Times New Roman"/>
              </a:rPr>
              <a:t>Introductory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baseline="0" dirty="0" smtClean="0">
                <a:latin typeface="Times New Roman"/>
              </a:rPr>
              <a:t>Clauses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Times New Roman"/>
              </a:rPr>
              <a:t>Since we added staff, our workload has eased. Now</a:t>
            </a:r>
            <a:r>
              <a:rPr lang="en-US" dirty="0" smtClean="0">
                <a:latin typeface="Times New Roman"/>
              </a:rPr>
              <a:t> we only scream every five minutes.</a:t>
            </a:r>
          </a:p>
          <a:p>
            <a:pPr lvl="0">
              <a:buNone/>
            </a:pPr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comma keeps the reader from accidentally attaching the introductory portion to the main part of the sentence, then having to go back and reread the sentence. </a:t>
            </a:r>
            <a:endParaRPr lang="en-US" dirty="0" smtClean="0"/>
          </a:p>
          <a:p>
            <a:pPr marR="0" lvl="0" rtl="0"/>
            <a:endParaRPr lang="en-US" baseline="0" dirty="0" smtClean="0">
              <a:latin typeface="Times New Roman"/>
            </a:endParaRPr>
          </a:p>
          <a:p>
            <a:pPr marR="0" lvl="0" rtl="0"/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>
                <a:latin typeface="Times New Roman"/>
              </a:rPr>
              <a:t>Dependent Clauses?</a:t>
            </a:r>
            <a:endParaRPr lang="en-US" b="1" i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Introductory clauses are dependent clauses, because they cannot stand alone.</a:t>
            </a:r>
            <a:endParaRPr lang="en-US" b="1" i="1" dirty="0" smtClean="0">
              <a:latin typeface="Times New Roman"/>
            </a:endParaRPr>
          </a:p>
          <a:p>
            <a:r>
              <a:rPr lang="en-US" baseline="0" dirty="0" smtClean="0">
                <a:latin typeface="Times New Roman"/>
              </a:rPr>
              <a:t>In the previous clause examples, the dependent clause is followed by a comma because it is introducing the rest of the sentence.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>
                <a:latin typeface="Times New Roman"/>
              </a:rPr>
              <a:t>Dependent Clauses?</a:t>
            </a:r>
            <a:endParaRPr lang="en-US" b="1" i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If the two parts of each of these sentences were reversed, the sentence would still make sense.</a:t>
            </a:r>
          </a:p>
          <a:p>
            <a:r>
              <a:rPr lang="en-US" baseline="0" dirty="0" smtClean="0">
                <a:latin typeface="Times New Roman"/>
              </a:rPr>
              <a:t>However, if you reverse the sentence parts, placing the dependent clause at the end, you do </a:t>
            </a:r>
            <a:r>
              <a:rPr lang="en-US" b="1" i="1" baseline="0" dirty="0" smtClean="0">
                <a:latin typeface="Times New Roman"/>
              </a:rPr>
              <a:t>not need a comma.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smtClean="0">
                <a:latin typeface="Times New Roman"/>
              </a:rPr>
              <a:t>Revised Clauses</a:t>
            </a:r>
            <a:r>
              <a:rPr lang="en-US" b="1" dirty="0" smtClean="0">
                <a:latin typeface="Times New Roman"/>
              </a:rPr>
              <a:t>—no comma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smtClean="0">
                <a:latin typeface="Times New Roman"/>
              </a:rPr>
              <a:t>We located the missing order when we looked more carefully.</a:t>
            </a:r>
          </a:p>
          <a:p>
            <a:pPr marR="0" lvl="0" rtl="0"/>
            <a:r>
              <a:rPr lang="en-US" baseline="0" smtClean="0">
                <a:latin typeface="Times New Roman"/>
              </a:rPr>
              <a:t>We arrived at work on time although the roads were icy.</a:t>
            </a:r>
          </a:p>
          <a:p>
            <a:pPr marR="0" lvl="0" rtl="0"/>
            <a:r>
              <a:rPr lang="en-US" baseline="0" smtClean="0">
                <a:latin typeface="Times New Roman"/>
              </a:rPr>
              <a:t>Our workload has eased since we added staff.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79" y="270042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smtClean="0">
                <a:latin typeface="Times New Roman"/>
              </a:rPr>
              <a:t>CLARIFYING MEANING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Commas help the reader to know which words </a:t>
            </a:r>
            <a:r>
              <a:rPr lang="en-US" b="1" baseline="0" dirty="0" smtClean="0">
                <a:latin typeface="Times New Roman"/>
              </a:rPr>
              <a:t>belong together</a:t>
            </a:r>
            <a:r>
              <a:rPr lang="en-US" baseline="0" dirty="0" smtClean="0">
                <a:latin typeface="Times New Roman"/>
              </a:rPr>
              <a:t>.</a:t>
            </a:r>
          </a:p>
          <a:p>
            <a:r>
              <a:rPr lang="en-US" baseline="0" dirty="0" smtClean="0">
                <a:latin typeface="Times New Roman"/>
              </a:rPr>
              <a:t>Add commas to the following sentences to help make their meaning clear.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>
                <a:latin typeface="Times New Roman"/>
              </a:rPr>
              <a:t>Adding Commas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Outside the yard was covered with human skin.</a:t>
            </a:r>
          </a:p>
          <a:p>
            <a:pPr marR="0" lvl="0" rtl="0"/>
            <a:r>
              <a:rPr lang="en-US" baseline="0" dirty="0" smtClean="0">
                <a:latin typeface="Times New Roman"/>
              </a:rPr>
              <a:t>After running the horses returned the humans to the barn.</a:t>
            </a:r>
          </a:p>
          <a:p>
            <a:pPr marR="0" lvl="0" rtl="0"/>
            <a:r>
              <a:rPr lang="en-US" baseline="0" dirty="0" smtClean="0">
                <a:latin typeface="Times New Roman"/>
              </a:rPr>
              <a:t>During the night time drags on and on.</a:t>
            </a:r>
          </a:p>
          <a:p>
            <a:pPr marR="0" lvl="0" rtl="0"/>
            <a:r>
              <a:rPr lang="en-US" baseline="0" dirty="0" smtClean="0">
                <a:latin typeface="Times New Roman"/>
              </a:rPr>
              <a:t>As he watched the clock slowly ticked away the seconds before the bomb exploded.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SETTING OFF INTRODUCTORY SENTENCE PARTS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Use a comma to set off:</a:t>
            </a:r>
          </a:p>
          <a:p>
            <a:pPr lvl="1"/>
            <a:r>
              <a:rPr lang="en-US" sz="3200" baseline="0" dirty="0" smtClean="0">
                <a:latin typeface="Times New Roman"/>
              </a:rPr>
              <a:t>introductory words, </a:t>
            </a:r>
          </a:p>
          <a:p>
            <a:pPr lvl="1"/>
            <a:r>
              <a:rPr lang="en-US" sz="3200" baseline="0" dirty="0" smtClean="0">
                <a:latin typeface="Times New Roman"/>
              </a:rPr>
              <a:t>phrases, and </a:t>
            </a:r>
          </a:p>
          <a:p>
            <a:pPr lvl="1"/>
            <a:r>
              <a:rPr lang="en-US" sz="3200" baseline="0" dirty="0" smtClean="0">
                <a:latin typeface="Times New Roman"/>
              </a:rPr>
              <a:t>clauses </a:t>
            </a:r>
          </a:p>
          <a:p>
            <a:pPr lvl="1">
              <a:buNone/>
            </a:pPr>
            <a:r>
              <a:rPr lang="en-US" sz="3200" baseline="0" dirty="0" smtClean="0">
                <a:latin typeface="Times New Roman"/>
              </a:rPr>
              <a:t>from the main part of a sentence.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smtClean="0">
                <a:latin typeface="Times New Roman"/>
              </a:rPr>
              <a:t>The sentences should read like this: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Outside, the yard was covered with human skin.</a:t>
            </a:r>
          </a:p>
          <a:p>
            <a:pPr marR="0" lvl="0" rtl="0"/>
            <a:r>
              <a:rPr lang="en-US" baseline="0" dirty="0" smtClean="0">
                <a:latin typeface="Times New Roman"/>
              </a:rPr>
              <a:t>After running, the horses returned the humans to the barn.</a:t>
            </a:r>
          </a:p>
          <a:p>
            <a:pPr marR="0" lvl="0" rtl="0"/>
            <a:r>
              <a:rPr lang="en-US" baseline="0" dirty="0" smtClean="0">
                <a:latin typeface="Times New Roman"/>
              </a:rPr>
              <a:t>During the night, time drags on and on.</a:t>
            </a:r>
          </a:p>
          <a:p>
            <a:pPr lvl="0"/>
            <a:r>
              <a:rPr lang="en-US" baseline="0" dirty="0" smtClean="0">
                <a:latin typeface="Times New Roman"/>
              </a:rPr>
              <a:t>As he watched, the clock slowly ticked away the seconds before the bomb exploded.</a:t>
            </a:r>
          </a:p>
          <a:p>
            <a:pPr marR="0" lvl="0" rtl="0"/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SETTING OFF EXPLAINING PHRASES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An explaining phrase is a word or group of words that immediately follows a noun or pronoun.</a:t>
            </a:r>
          </a:p>
          <a:p>
            <a:r>
              <a:rPr lang="en-US" baseline="0" dirty="0" smtClean="0">
                <a:latin typeface="Times New Roman"/>
              </a:rPr>
              <a:t>The phrase makes the noun or pronoun clearer or more definite by explaining or identifying it. (An explaining phrase is also called an appositive.)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>
                <a:latin typeface="Times New Roman"/>
              </a:rPr>
              <a:t>Explaining Phrases</a:t>
            </a:r>
            <a:endParaRPr lang="en-US" b="1" i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baseline="0" dirty="0" smtClean="0">
                <a:latin typeface="Times New Roman"/>
              </a:rPr>
              <a:t>Mindy Wilcox ordered dinner, </a:t>
            </a:r>
            <a:r>
              <a:rPr lang="en-US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a thick filet with steamed vegetables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.</a:t>
            </a:r>
          </a:p>
          <a:p>
            <a:pPr marR="0" lvl="0" rtl="0"/>
            <a:r>
              <a:rPr lang="en-US" baseline="0" dirty="0" smtClean="0">
                <a:latin typeface="Times New Roman"/>
              </a:rPr>
              <a:t>Melanie </a:t>
            </a:r>
            <a:r>
              <a:rPr lang="en-US" baseline="0" dirty="0" err="1" smtClean="0">
                <a:latin typeface="Times New Roman"/>
              </a:rPr>
              <a:t>Hicklin</a:t>
            </a:r>
            <a:r>
              <a:rPr lang="en-US" baseline="0" dirty="0" smtClean="0">
                <a:latin typeface="Times New Roman"/>
              </a:rPr>
              <a:t>, </a:t>
            </a:r>
            <a:r>
              <a:rPr lang="en-US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our company nurse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, will give flu shots tomorrow.</a:t>
            </a:r>
          </a:p>
          <a:p>
            <a:pPr marR="0" lvl="0" rtl="0"/>
            <a:r>
              <a:rPr lang="en-US" baseline="0" dirty="0" smtClean="0">
                <a:latin typeface="Times New Roman"/>
              </a:rPr>
              <a:t>The keynote speaker is Mary Swenson, </a:t>
            </a:r>
            <a:r>
              <a:rPr lang="en-US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director of the Animal Rescue League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.</a:t>
            </a:r>
          </a:p>
          <a:p>
            <a:pPr marR="0" lvl="0" rtl="0"/>
            <a:endParaRPr lang="en-US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phrase makes the noun or pronoun clearer or more definite by explaining or identifying it. </a:t>
            </a:r>
            <a:endParaRPr lang="en-US" baseline="0" dirty="0" smtClean="0">
              <a:highlight>
                <a:srgbClr val="FFFF00"/>
              </a:highlight>
              <a:latin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SETTING OFF EXPLAINING PHRASES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>
                <a:latin typeface="Times New Roman"/>
              </a:rPr>
              <a:t>Sometimes an identifying proper noun will precede or follow a common noun.</a:t>
            </a:r>
          </a:p>
          <a:p>
            <a:pPr lvl="0"/>
            <a:r>
              <a:rPr lang="en-US" baseline="0" dirty="0" smtClean="0">
                <a:latin typeface="Times New Roman"/>
              </a:rPr>
              <a:t>If the proper noun is necessary to identify the person, place, or thing, it is not set off by commas.</a:t>
            </a:r>
          </a:p>
          <a:p>
            <a:pPr lvl="0"/>
            <a:r>
              <a:rPr lang="en-US" baseline="0" dirty="0" smtClean="0">
                <a:latin typeface="Times New Roman"/>
              </a:rPr>
              <a:t>However, if the person can be identified without the proper noun, then the proper noun is surrounded by commas.</a:t>
            </a:r>
            <a:endParaRPr lang="en-US" baseline="0" dirty="0" smtClean="0">
              <a:highlight>
                <a:srgbClr val="FFFF00"/>
              </a:highlight>
              <a:latin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SETTING OFF EXPLAINING PHRASES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My brother, </a:t>
            </a:r>
            <a:r>
              <a:rPr lang="en-US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David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, farms and ranches in South Dakota.</a:t>
            </a:r>
          </a:p>
          <a:p>
            <a:pPr marR="0" lvl="0" rtl="0"/>
            <a:r>
              <a:rPr lang="en-US" baseline="0" dirty="0" smtClean="0">
                <a:latin typeface="Times New Roman"/>
              </a:rPr>
              <a:t>The shock rocker </a:t>
            </a:r>
            <a:r>
              <a:rPr lang="en-US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Marilyn Manson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performed at the Civic Center.</a:t>
            </a:r>
          </a:p>
          <a:p>
            <a:pPr marR="0" lvl="0" rtl="0"/>
            <a:r>
              <a:rPr lang="en-US" baseline="0" dirty="0" smtClean="0">
                <a:latin typeface="Times New Roman"/>
              </a:rPr>
              <a:t>The vice-president, </a:t>
            </a:r>
            <a:r>
              <a:rPr lang="en-US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Al Gore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, visited the flood site.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SETTING OFF EXPLAINING PHRASES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aseline="0" dirty="0" smtClean="0">
                <a:latin typeface="Times New Roman"/>
              </a:rPr>
              <a:t>Any time information </a:t>
            </a:r>
            <a:r>
              <a:rPr lang="en-US" u="sng" baseline="0" dirty="0" smtClean="0">
                <a:latin typeface="Times New Roman"/>
              </a:rPr>
              <a:t>not</a:t>
            </a:r>
            <a:r>
              <a:rPr lang="en-US" baseline="0" dirty="0" smtClean="0">
                <a:latin typeface="Times New Roman"/>
              </a:rPr>
              <a:t> essential to the meaning of a sentence is added, that information is set off by commas.</a:t>
            </a:r>
          </a:p>
          <a:p>
            <a:r>
              <a:rPr lang="en-US" baseline="0" dirty="0" smtClean="0">
                <a:latin typeface="Times New Roman"/>
              </a:rPr>
              <a:t>In the first sentence, the presence of commas tells us that the writer has only one brother.</a:t>
            </a:r>
          </a:p>
          <a:p>
            <a:r>
              <a:rPr lang="en-US" baseline="0" dirty="0" smtClean="0">
                <a:latin typeface="Times New Roman"/>
              </a:rPr>
              <a:t>David is set off by commas because brother is enough information to identify the subject.</a:t>
            </a:r>
          </a:p>
          <a:p>
            <a:r>
              <a:rPr lang="en-US" baseline="0" dirty="0" smtClean="0">
                <a:latin typeface="Times New Roman"/>
              </a:rPr>
              <a:t>The name David simply adds additional information. </a:t>
            </a:r>
          </a:p>
          <a:p>
            <a:pPr lvl="1"/>
            <a:r>
              <a:rPr lang="en-US" baseline="0" dirty="0" smtClean="0">
                <a:latin typeface="Times New Roman"/>
              </a:rPr>
              <a:t>My brother, </a:t>
            </a:r>
            <a:r>
              <a:rPr lang="en-US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David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, farms and ranches in South Dakota.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SETTING OFF EXPLAINING PHRASES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In the second example, we know that more than one shock rocker exists since the name Marilyn Manson is not set off by commas.</a:t>
            </a:r>
          </a:p>
          <a:p>
            <a:pPr lvl="1"/>
            <a:r>
              <a:rPr lang="en-US" baseline="0" dirty="0" smtClean="0">
                <a:latin typeface="Times New Roman"/>
              </a:rPr>
              <a:t>The shock rocker </a:t>
            </a:r>
            <a:r>
              <a:rPr lang="en-US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Marilyn Manson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performed at the Civic Center.</a:t>
            </a:r>
          </a:p>
          <a:p>
            <a:pPr lvl="1"/>
            <a:endParaRPr lang="en-US" dirty="0" smtClean="0">
              <a:highlight>
                <a:srgbClr val="FFFF00"/>
              </a:highlight>
              <a:latin typeface="Times New Roman"/>
            </a:endParaRPr>
          </a:p>
          <a:p>
            <a:pPr lvl="2"/>
            <a:r>
              <a:rPr lang="en-US" baseline="0" dirty="0" smtClean="0">
                <a:latin typeface="Times New Roman"/>
              </a:rPr>
              <a:t>If the proper noun is necessary to identify the person, place, or thing, it is not set off by commas.</a:t>
            </a:r>
          </a:p>
          <a:p>
            <a:pPr lvl="2"/>
            <a:endParaRPr lang="en-US" baseline="0" dirty="0" smtClean="0">
              <a:highlight>
                <a:srgbClr val="FFFF00"/>
              </a:highlight>
              <a:latin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79" y="270042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smtClean="0">
                <a:latin typeface="Times New Roman"/>
              </a:rPr>
              <a:t>ESSENTIAL CLAUSES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At the beginning of this lesson, you learned that an introductory dependent clause is followed by a comma, but that, when it is moved to the end of the sentence, no comma is needed.</a:t>
            </a:r>
          </a:p>
          <a:p>
            <a:r>
              <a:rPr lang="en-US" baseline="0" dirty="0" smtClean="0">
                <a:latin typeface="Times New Roman"/>
              </a:rPr>
              <a:t>In some sentences a dependent clause cannot be omitted without changing the basic meaning of the sentence.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imes New Roman"/>
              </a:rPr>
              <a:t>ESSENTIAL CLAUSES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Omitting it changes the meaning of the sentence or makes it untrue.</a:t>
            </a:r>
          </a:p>
          <a:p>
            <a:r>
              <a:rPr lang="en-US" baseline="0" dirty="0" smtClean="0">
                <a:latin typeface="Times New Roman"/>
              </a:rPr>
              <a:t>Such a clause is an </a:t>
            </a:r>
            <a:r>
              <a:rPr lang="en-US" b="1" i="1" baseline="0" dirty="0" smtClean="0">
                <a:latin typeface="Times New Roman"/>
              </a:rPr>
              <a:t>essential clause </a:t>
            </a:r>
            <a:r>
              <a:rPr lang="en-US" baseline="0" dirty="0" smtClean="0">
                <a:latin typeface="Times New Roman"/>
              </a:rPr>
              <a:t>(also known as a restrictive clause) and is not set off by commas.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SETTING OFF INTRODUCTORY SENTENCE PARTS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The comma keeps the reader from accidentally attaching the introductory portion to the main part of the sentence, then having to go back and reread the sentence.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>
                <a:latin typeface="Times New Roman"/>
              </a:rPr>
              <a:t>ESSENTIAL CLAUSES</a:t>
            </a:r>
            <a:endParaRPr lang="en-US" b="1" i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All drivers </a:t>
            </a:r>
            <a:r>
              <a:rPr lang="en-US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who have had a drunk driving conviction</a:t>
            </a:r>
            <a:r>
              <a:rPr lang="en-US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should have their licenses revoked.</a:t>
            </a:r>
          </a:p>
          <a:p>
            <a:pPr marR="0" lvl="0" rtl="0"/>
            <a:r>
              <a:rPr lang="en-US" baseline="0" dirty="0" smtClean="0">
                <a:latin typeface="Times New Roman"/>
              </a:rPr>
              <a:t>All drivers should have their licenses revoked.</a:t>
            </a:r>
          </a:p>
          <a:p>
            <a:pPr marR="0" lvl="0" rtl="0"/>
            <a:endParaRPr lang="en-US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Omitting it changes the meaning of the sentence or makes it untrue.</a:t>
            </a:r>
          </a:p>
          <a:p>
            <a:pPr lvl="1">
              <a:buNone/>
            </a:pPr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>
                <a:latin typeface="Times New Roman"/>
              </a:rPr>
              <a:t>ESSENTIAL CLAUSES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The highlighted clause is essential because the meaning of the sentence is changed if the clause is removed from the sentence.</a:t>
            </a:r>
          </a:p>
          <a:p>
            <a:r>
              <a:rPr lang="en-US" baseline="0" dirty="0" smtClean="0">
                <a:latin typeface="Times New Roman"/>
              </a:rPr>
              <a:t>The lack of commas shows that the clause is essential.</a:t>
            </a:r>
          </a:p>
          <a:p>
            <a:pPr lvl="1"/>
            <a:r>
              <a:rPr lang="en-US" baseline="0" dirty="0" smtClean="0">
                <a:latin typeface="Times New Roman"/>
              </a:rPr>
              <a:t>All drivers </a:t>
            </a:r>
            <a:r>
              <a:rPr lang="en-US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who have had a drunk driving conviction</a:t>
            </a:r>
            <a:r>
              <a:rPr lang="en-US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should have their licenses revoked.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imes New Roman"/>
              </a:rPr>
              <a:t>NONESSENTIAL CLAUSES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A nonessential clause adds information that is not essential to the basic meaning of the sentence.</a:t>
            </a:r>
          </a:p>
          <a:p>
            <a:r>
              <a:rPr lang="en-US" baseline="0" dirty="0" smtClean="0">
                <a:latin typeface="Times New Roman"/>
              </a:rPr>
              <a:t>If a nonessential clause is removed, the basic meaning of the sentence is not changed.</a:t>
            </a:r>
          </a:p>
          <a:p>
            <a:r>
              <a:rPr lang="en-US" baseline="0" dirty="0" smtClean="0">
                <a:latin typeface="Times New Roman"/>
              </a:rPr>
              <a:t>Nonessential clauses (also known as </a:t>
            </a:r>
            <a:r>
              <a:rPr lang="en-US" b="1" baseline="0" dirty="0" smtClean="0">
                <a:latin typeface="Times New Roman"/>
              </a:rPr>
              <a:t>nonrestrictive </a:t>
            </a:r>
            <a:r>
              <a:rPr lang="en-US" baseline="0" dirty="0" smtClean="0">
                <a:latin typeface="Times New Roman"/>
              </a:rPr>
              <a:t>clauses) are set off by commas.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>
                <a:latin typeface="Times New Roman"/>
              </a:rPr>
              <a:t>NONESSENTIAL CLAUSES</a:t>
            </a:r>
            <a:endParaRPr lang="en-US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Matt’s mother, </a:t>
            </a:r>
            <a:r>
              <a:rPr lang="en-US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who has trouble with directions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, had to ask for help.</a:t>
            </a:r>
          </a:p>
          <a:p>
            <a:r>
              <a:rPr lang="en-US" baseline="0" dirty="0" smtClean="0">
                <a:latin typeface="Times New Roman"/>
              </a:rPr>
              <a:t>Matt’s mother had to ask for help.</a:t>
            </a:r>
          </a:p>
          <a:p>
            <a:endParaRPr lang="en-US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A nonessential clause adds information that is not essential to the basic meaning of the sentence.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>
                <a:latin typeface="Times New Roman"/>
              </a:rPr>
              <a:t>NONESSENTIAL CLAUSES</a:t>
            </a:r>
            <a:endParaRPr lang="en-US" b="1" i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The highlighted clause is nonessential because if it is removed from the sentence, the basic meaning of the sentence is not changed.</a:t>
            </a:r>
          </a:p>
          <a:p>
            <a:r>
              <a:rPr lang="en-US" baseline="0" dirty="0" smtClean="0">
                <a:latin typeface="Times New Roman"/>
              </a:rPr>
              <a:t>To show that it is nonessential, it is set off by commas.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>
                <a:latin typeface="Times New Roman"/>
              </a:rPr>
              <a:t>NONESSENTIAL CLAUSES</a:t>
            </a:r>
            <a:endParaRPr lang="en-US" b="1" i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>
                <a:latin typeface="Times New Roman"/>
              </a:rPr>
              <a:t>Nonessential clauses usually begin with one of these words, which are called </a:t>
            </a:r>
            <a:r>
              <a:rPr lang="en-US" b="1" baseline="0" dirty="0" smtClean="0">
                <a:latin typeface="Times New Roman"/>
              </a:rPr>
              <a:t>subordinate conjunctions </a:t>
            </a:r>
            <a:r>
              <a:rPr lang="en-US" baseline="0" dirty="0" smtClean="0">
                <a:latin typeface="Times New Roman"/>
              </a:rPr>
              <a:t>(because they introduce dependent, or subordinate, clauses)</a:t>
            </a:r>
            <a:r>
              <a:rPr lang="en-US" b="1" baseline="0" dirty="0" smtClean="0">
                <a:latin typeface="Times New Roman"/>
              </a:rPr>
              <a:t>:</a:t>
            </a:r>
          </a:p>
          <a:p>
            <a:pPr lvl="1"/>
            <a:r>
              <a:rPr lang="en-US" b="1" baseline="0" dirty="0" smtClean="0">
                <a:latin typeface="Times New Roman"/>
              </a:rPr>
              <a:t>who, </a:t>
            </a:r>
          </a:p>
          <a:p>
            <a:pPr lvl="1"/>
            <a:r>
              <a:rPr lang="en-US" b="1" baseline="0" dirty="0" smtClean="0">
                <a:latin typeface="Times New Roman"/>
              </a:rPr>
              <a:t>whom, </a:t>
            </a:r>
          </a:p>
          <a:p>
            <a:pPr lvl="1"/>
            <a:r>
              <a:rPr lang="en-US" b="1" baseline="0" dirty="0" smtClean="0">
                <a:latin typeface="Times New Roman"/>
              </a:rPr>
              <a:t>whose, </a:t>
            </a:r>
          </a:p>
          <a:p>
            <a:pPr lvl="1"/>
            <a:r>
              <a:rPr lang="en-US" b="1" baseline="0" dirty="0" smtClean="0">
                <a:latin typeface="Times New Roman"/>
              </a:rPr>
              <a:t>which, or </a:t>
            </a:r>
          </a:p>
          <a:p>
            <a:pPr lvl="1"/>
            <a:r>
              <a:rPr lang="en-US" b="1" baseline="0" dirty="0" smtClean="0">
                <a:latin typeface="Times New Roman"/>
              </a:rPr>
              <a:t>that.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79" y="270042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SETTING OFF INTRODUCTORY SENTENCE PARTS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In other words, commas following introductory elements will save the reader time and reduce the chances of misinterpreting what is written.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imes New Roman"/>
              </a:rPr>
              <a:t>Introductory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baseline="0" dirty="0" smtClean="0">
                <a:latin typeface="Times New Roman"/>
              </a:rPr>
              <a:t>Words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Relieved, I gathered my things and left for the day.</a:t>
            </a:r>
            <a:r>
              <a:rPr lang="en-US" dirty="0" smtClean="0">
                <a:latin typeface="Times New Roman"/>
              </a:rPr>
              <a:t> No one suspected quiet old me of murder.</a:t>
            </a:r>
            <a:endParaRPr lang="en-US" baseline="0" dirty="0" smtClean="0">
              <a:latin typeface="Times New Roman"/>
            </a:endParaRPr>
          </a:p>
          <a:p>
            <a:pPr lvl="1"/>
            <a:endParaRPr lang="en-US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comma keeps the reader from accidentally attaching the introductory portion to the main part of the sentence, then having to go back and reread the sentence. </a:t>
            </a:r>
            <a:endParaRPr lang="en-US" dirty="0" smtClean="0"/>
          </a:p>
          <a:p>
            <a:pPr lvl="1">
              <a:buNone/>
            </a:pPr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imes New Roman"/>
              </a:rPr>
              <a:t>Introductory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baseline="0" dirty="0" smtClean="0">
                <a:latin typeface="Times New Roman"/>
              </a:rPr>
              <a:t>Words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Surprised, I backed into a table. I thought</a:t>
            </a:r>
            <a:r>
              <a:rPr lang="en-US" dirty="0" smtClean="0">
                <a:latin typeface="Times New Roman"/>
              </a:rPr>
              <a:t> dung smelled bad, but whatever my grandma made smelled even worse.</a:t>
            </a:r>
            <a:endParaRPr lang="en-US" baseline="0" dirty="0" smtClean="0">
              <a:latin typeface="Times New Roman"/>
            </a:endParaRPr>
          </a:p>
          <a:p>
            <a:pPr marR="0" lvl="0" rtl="0"/>
            <a:endParaRPr lang="en-US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comma keeps the reader from accidentally attaching the introductory portion to the main part of the sentence, then having to go back and reread the sentence. </a:t>
            </a:r>
            <a:endParaRPr lang="en-US" dirty="0" smtClean="0"/>
          </a:p>
          <a:p>
            <a:pPr lvl="1">
              <a:buNone/>
            </a:pPr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imes New Roman"/>
              </a:rPr>
              <a:t>Introductory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baseline="0" dirty="0" smtClean="0">
                <a:latin typeface="Times New Roman"/>
              </a:rPr>
              <a:t>Words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Amazed, the doctor revised his patient’s medication. </a:t>
            </a:r>
            <a:r>
              <a:rPr lang="en-US" dirty="0" smtClean="0">
                <a:latin typeface="Times New Roman"/>
              </a:rPr>
              <a:t>Now the poor sap was hearing multiple voices instead of just one.</a:t>
            </a:r>
          </a:p>
          <a:p>
            <a:pPr marR="0" lvl="0" rtl="0"/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comma keeps the reader from accidentally attaching the introductory portion to the main part of the sentence, then having to go back and reread the sentence. </a:t>
            </a:r>
            <a:endParaRPr lang="en-US" dirty="0" smtClean="0"/>
          </a:p>
          <a:p>
            <a:pPr lvl="1">
              <a:buNone/>
            </a:pPr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smtClean="0">
                <a:latin typeface="Times New Roman"/>
              </a:rPr>
              <a:t>Introductory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baseline="0" dirty="0" smtClean="0">
                <a:latin typeface="Times New Roman"/>
              </a:rPr>
              <a:t>Phrases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Hoping for the best, we checked our findings. We had</a:t>
            </a:r>
            <a:r>
              <a:rPr lang="en-US" dirty="0" smtClean="0">
                <a:latin typeface="Times New Roman"/>
              </a:rPr>
              <a:t> arrived at the rendezvous, but the wheel man was nowhere in sight.</a:t>
            </a:r>
            <a:endParaRPr lang="en-US" baseline="0" dirty="0" smtClean="0">
              <a:latin typeface="Times New Roman"/>
            </a:endParaRPr>
          </a:p>
          <a:p>
            <a:pPr lvl="0"/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comma keeps the reader from accidentally attaching the introductory portion to the main part of the sentence, then having to go back and reread the sentence. 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smtClean="0">
                <a:latin typeface="Times New Roman"/>
              </a:rPr>
              <a:t>Introductory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baseline="0" dirty="0" smtClean="0">
                <a:latin typeface="Times New Roman"/>
              </a:rPr>
              <a:t>Phrases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imes New Roman"/>
              </a:rPr>
              <a:t>Badly injured in the “accident,” Steve was hospitalized for three months.</a:t>
            </a:r>
            <a:r>
              <a:rPr lang="en-US" dirty="0" smtClean="0">
                <a:latin typeface="Times New Roman"/>
              </a:rPr>
              <a:t> No one ever messed with the angry bunny again.</a:t>
            </a:r>
            <a:endParaRPr lang="en-US" baseline="0" dirty="0" smtClean="0">
              <a:latin typeface="Times New Roman"/>
            </a:endParaRPr>
          </a:p>
          <a:p>
            <a:pPr lvl="0"/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comma keeps the reader from accidentally attaching the introductory portion to the main part of the sentence, then having to go back and reread the sentence.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1525</Words>
  <Application>Microsoft Macintosh PowerPoint</Application>
  <PresentationFormat>On-screen Show (4:3)</PresentationFormat>
  <Paragraphs>132</Paragraphs>
  <Slides>36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COMMAS</vt:lpstr>
      <vt:lpstr>SETTING OFF INTRODUCTORY SENTENCE PARTS</vt:lpstr>
      <vt:lpstr>SETTING OFF INTRODUCTORY SENTENCE PARTS</vt:lpstr>
      <vt:lpstr>SETTING OFF INTRODUCTORY SENTENCE PARTS</vt:lpstr>
      <vt:lpstr>Introductory Words</vt:lpstr>
      <vt:lpstr>Introductory Words</vt:lpstr>
      <vt:lpstr>Introductory Words</vt:lpstr>
      <vt:lpstr>Introductory Phrases</vt:lpstr>
      <vt:lpstr>Introductory Phrases</vt:lpstr>
      <vt:lpstr>Introductory Phrases</vt:lpstr>
      <vt:lpstr>Introductory Clauses</vt:lpstr>
      <vt:lpstr>Introductory Clauses</vt:lpstr>
      <vt:lpstr>Introductory Clauses</vt:lpstr>
      <vt:lpstr>Dependent Clauses?</vt:lpstr>
      <vt:lpstr>Dependent Clauses?</vt:lpstr>
      <vt:lpstr>Revised Clauses—no comma</vt:lpstr>
      <vt:lpstr>Slide 17</vt:lpstr>
      <vt:lpstr>CLARIFYING MEANING</vt:lpstr>
      <vt:lpstr>Adding Commas</vt:lpstr>
      <vt:lpstr>The sentences should read like this:</vt:lpstr>
      <vt:lpstr>SETTING OFF EXPLAINING PHRASES</vt:lpstr>
      <vt:lpstr>Explaining Phrases</vt:lpstr>
      <vt:lpstr>SETTING OFF EXPLAINING PHRASES</vt:lpstr>
      <vt:lpstr>SETTING OFF EXPLAINING PHRASES</vt:lpstr>
      <vt:lpstr>SETTING OFF EXPLAINING PHRASES</vt:lpstr>
      <vt:lpstr>SETTING OFF EXPLAINING PHRASES</vt:lpstr>
      <vt:lpstr>Slide 27</vt:lpstr>
      <vt:lpstr>ESSENTIAL CLAUSES</vt:lpstr>
      <vt:lpstr>ESSENTIAL CLAUSES</vt:lpstr>
      <vt:lpstr>ESSENTIAL CLAUSES</vt:lpstr>
      <vt:lpstr>ESSENTIAL CLAUSES</vt:lpstr>
      <vt:lpstr>NONESSENTIAL CLAUSES</vt:lpstr>
      <vt:lpstr>NONESSENTIAL CLAUSES</vt:lpstr>
      <vt:lpstr>NONESSENTIAL CLAUSES</vt:lpstr>
      <vt:lpstr>NONESSENTIAL CLAUSES</vt:lpstr>
      <vt:lpstr>Slide 36</vt:lpstr>
    </vt:vector>
  </TitlesOfParts>
  <Company>PPS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COMMAS</dc:title>
  <dc:creator>PPS</dc:creator>
  <cp:lastModifiedBy>PPS</cp:lastModifiedBy>
  <cp:revision>2</cp:revision>
  <dcterms:created xsi:type="dcterms:W3CDTF">2013-02-12T13:56:50Z</dcterms:created>
  <dcterms:modified xsi:type="dcterms:W3CDTF">2013-02-12T13:58:13Z</dcterms:modified>
</cp:coreProperties>
</file>