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handoutMasterIdLst>
    <p:handoutMasterId r:id="rId28"/>
  </p:handoutMasterIdLst>
  <p:sldIdLst>
    <p:sldId id="256" r:id="rId2"/>
    <p:sldId id="274" r:id="rId3"/>
    <p:sldId id="257" r:id="rId4"/>
    <p:sldId id="258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7" r:id="rId17"/>
    <p:sldId id="278" r:id="rId18"/>
    <p:sldId id="268" r:id="rId19"/>
    <p:sldId id="279" r:id="rId20"/>
    <p:sldId id="269" r:id="rId21"/>
    <p:sldId id="280" r:id="rId22"/>
    <p:sldId id="270" r:id="rId23"/>
    <p:sldId id="271" r:id="rId24"/>
    <p:sldId id="272" r:id="rId25"/>
    <p:sldId id="281" r:id="rId26"/>
    <p:sldId id="27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FF"/>
    <a:srgbClr val="FFFFCC"/>
    <a:srgbClr val="FF0000"/>
    <a:srgbClr val="00FFFF"/>
    <a:srgbClr val="FFFF99"/>
    <a:srgbClr val="FF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AF16644-147A-B647-8D3D-B77026EEC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8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9445-EA84-134A-B1D8-CF1274D7A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7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9324-9DC7-F24B-BE87-AD6178D7C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64372-E372-9A47-9F64-ABD1ED88A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8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EEAB-A1E8-4A4D-8F77-522475EB7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CB661-997F-8A4B-BCD6-4F8A1A21E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6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7C5E0-B34C-244B-BBEF-A5C37D7CF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87D79-5D9F-794D-B3BE-BCDB195DE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4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56D2-8C1D-7A4F-8793-F6920FB1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C7AF3-D88B-574E-AF6A-807EC209D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9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91D75-F029-C244-BBE4-2EA901C85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0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1566-1A45-F64F-9E0D-A6073C5F6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6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B63756B-2005-264B-B800-EA4ED8FFD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wmf"/><Relationship Id="rId6" Type="http://schemas.openxmlformats.org/officeDocument/2006/relationships/image" Target="../media/image3.wmf"/><Relationship Id="rId7" Type="http://schemas.openxmlformats.org/officeDocument/2006/relationships/image" Target="../media/image4.png"/><Relationship Id="rId1" Type="http://schemas.microsoft.com/office/2007/relationships/media" Target="file:///\\ajax\users$\ldoxey\Desktop\08%20Let%20Us%20all%20Speak%20our%20Minds.wma" TargetMode="External"/><Relationship Id="rId2" Type="http://schemas.openxmlformats.org/officeDocument/2006/relationships/audio" Target="file:///\\ajax\users$\ldoxey\Desktop\08%20Let%20Us%20all%20Speak%20our%20Minds.wm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39.png"/><Relationship Id="rId1" Type="http://schemas.microsoft.com/office/2007/relationships/media" Target="\Users\teacher\Desktop\Chapter%2018%20you%20tube\Biography:%20Need%20to%20Know:%20Frederick%20Douglass.MP4" TargetMode="External"/><Relationship Id="rId2" Type="http://schemas.openxmlformats.org/officeDocument/2006/relationships/video" Target="\Users\teacher\Desktop\Chapter%2018%20you%20tube\Biography:%20Need%20to%20Know:%20Frederick%20Douglass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40.png"/><Relationship Id="rId1" Type="http://schemas.microsoft.com/office/2007/relationships/media" Target="\Users\teacher\Desktop\Chapter%2018%20you%20tube\James%20Earl%20Jones%20Reads%20Frederick%20Douglass.MP4" TargetMode="External"/><Relationship Id="rId2" Type="http://schemas.openxmlformats.org/officeDocument/2006/relationships/video" Target="\Users\teacher\Desktop\Chapter%2018%20you%20tube\James%20Earl%20Jones%20Reads%20Frederick%20Douglass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44.png"/><Relationship Id="rId1" Type="http://schemas.microsoft.com/office/2007/relationships/media" Target="\Users\teacher\Desktop\Chapter%2018%20you%20tube\The%20Grimke%20Sisters.MP4" TargetMode="External"/><Relationship Id="rId2" Type="http://schemas.openxmlformats.org/officeDocument/2006/relationships/video" Target="\Users\teacher\Desktop\Chapter%2018%20you%20tube\The%20Grimke%20Sisters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1" Type="http://schemas.microsoft.com/office/2007/relationships/media" Target="\Users\teacher\Desktop\Chapter%2018%20you%20tube\Sojourner%20Truth's%20%22Ain't%20I%20A%20Woman%22.MP4" TargetMode="External"/><Relationship Id="rId2" Type="http://schemas.openxmlformats.org/officeDocument/2006/relationships/video" Target="\Users\teacher\Desktop\Chapter%2018%20you%20tube\Sojourner%20Truth's%20%22Ain't%20I%20A%20Woman%22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46.png"/><Relationship Id="rId1" Type="http://schemas.microsoft.com/office/2007/relationships/media" Target="\Users\teacher\Desktop\Chapter%2018%20you%20tube\Life%20of%20Sojourner%20Truth:%20Ain't%20I%20A%20Woman%20(clip).MP4" TargetMode="External"/><Relationship Id="rId2" Type="http://schemas.openxmlformats.org/officeDocument/2006/relationships/video" Target="\Users\teacher\Desktop\Chapter%2018%20you%20tube\Life%20of%20Sojourner%20Truth:%20Ain't%20I%20A%20Woman%20(clip)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5.png"/><Relationship Id="rId1" Type="http://schemas.microsoft.com/office/2007/relationships/media" Target="\Users\teacher\Desktop\Chapter%2018%20you%20tube\Womens%20Suffrage%20Movement.MP4" TargetMode="External"/><Relationship Id="rId2" Type="http://schemas.openxmlformats.org/officeDocument/2006/relationships/video" Target="\Users\teacher\Desktop\Chapter%2018%20you%20tube\Womens%20Suffrage%20Movement.MP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1" Type="http://schemas.microsoft.com/office/2007/relationships/media" Target="\Users\teacher\Desktop\Chapter%2018%20you%20tube\Creative%20Quotations%20from%20Ralph%20Waldo%20Emerson%20for%20May%2025.MP4" TargetMode="External"/><Relationship Id="rId2" Type="http://schemas.openxmlformats.org/officeDocument/2006/relationships/video" Target="\Users\teacher\Desktop\Chapter%2018%20you%20tube\Creative%20Quotations%20from%20Ralph%20Waldo%20Emerson%20for%20May%2025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2.png"/><Relationship Id="rId1" Type="http://schemas.microsoft.com/office/2007/relationships/media" Target="\Users\teacher\Desktop\Chapter%2018%20you%20tube\The%20Life%20Of%20Henry%20David%20Thoreau.MP4" TargetMode="External"/><Relationship Id="rId2" Type="http://schemas.openxmlformats.org/officeDocument/2006/relationships/video" Target="\Users\teacher\Desktop\Chapter%2018%20you%20tube\The%20Life%20Of%20Henry%20David%20Thoreau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5E76"/>
            </a:gs>
            <a:gs pos="50000">
              <a:srgbClr val="66CCFF"/>
            </a:gs>
            <a:gs pos="100000">
              <a:srgbClr val="2F5E7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Chapter 18 An Era of Reform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>
                <a:latin typeface="Arial" charset="0"/>
                <a:ea typeface="ＭＳ Ｐゴシック" charset="0"/>
                <a:cs typeface="ＭＳ Ｐゴシック" charset="0"/>
              </a:rPr>
              <a:t> Introduction</a:t>
            </a:r>
          </a:p>
          <a:p>
            <a:pPr eaLnBrk="1" hangingPunct="1"/>
            <a:r>
              <a:rPr lang="en-US" sz="1800" b="1">
                <a:latin typeface="Arial" charset="0"/>
                <a:ea typeface="ＭＳ Ｐゴシック" charset="0"/>
                <a:cs typeface="ＭＳ Ｐゴシック" charset="0"/>
              </a:rPr>
              <a:t>Between 1820 and 1850 American reformers devoted themselves to ending slavery, promoting women</a:t>
            </a:r>
            <a:r>
              <a:rPr lang="ja-JP" altLang="en-US" sz="1800" b="1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b="1">
                <a:latin typeface="Arial" charset="0"/>
                <a:ea typeface="ＭＳ Ｐゴシック" charset="0"/>
                <a:cs typeface="ＭＳ Ｐゴシック" charset="0"/>
              </a:rPr>
              <a:t>s rights, and improving education</a:t>
            </a:r>
          </a:p>
          <a:p>
            <a:pPr eaLnBrk="1" hangingPunct="1"/>
            <a:r>
              <a:rPr lang="en-US" sz="1800" b="1">
                <a:latin typeface="Arial" charset="0"/>
                <a:ea typeface="ＭＳ Ｐゴシック" charset="0"/>
                <a:cs typeface="ＭＳ Ｐゴシック" charset="0"/>
              </a:rPr>
              <a:t>Sojourner Truth was an effective reformer especially with her speech </a:t>
            </a:r>
            <a:r>
              <a:rPr lang="ja-JP" altLang="en-US" sz="1800" b="1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b="1">
                <a:latin typeface="Arial" charset="0"/>
                <a:ea typeface="ＭＳ Ｐゴシック" charset="0"/>
                <a:cs typeface="ＭＳ Ｐゴシック" charset="0"/>
              </a:rPr>
              <a:t>And ain</a:t>
            </a:r>
            <a:r>
              <a:rPr lang="ja-JP" altLang="en-US" sz="1800" b="1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b="1">
                <a:latin typeface="Arial" charset="0"/>
                <a:ea typeface="ＭＳ Ｐゴシック" charset="0"/>
                <a:cs typeface="ＭＳ Ｐゴシック" charset="0"/>
              </a:rPr>
              <a:t>t I a woman</a:t>
            </a:r>
            <a:r>
              <a:rPr lang="ja-JP" altLang="en-US" sz="1800" b="1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b="1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18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54" name="Picture 6" descr="Sojourner Tru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2286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j03979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0"/>
            <a:ext cx="15732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j03979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14954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08 Let Us all Speak our Minds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40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  <p:bldLst>
      <p:bldP spid="205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F9999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Bookman Old Style" charset="0"/>
                <a:ea typeface="ＭＳ Ｐゴシック" charset="0"/>
                <a:cs typeface="ＭＳ Ｐゴシック" charset="0"/>
              </a:rPr>
              <a:t>18.4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Improving 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Education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r>
              <a:rPr lang="en-US" sz="2000" b="1" u="sng">
                <a:latin typeface="Arial" charset="0"/>
                <a:ea typeface="ＭＳ Ｐゴシック" charset="0"/>
                <a:cs typeface="ＭＳ Ｐゴシック" charset="0"/>
              </a:rPr>
              <a:t>Next reform movement was to make education available to more children</a:t>
            </a:r>
          </a:p>
          <a:p>
            <a:pPr eaLnBrk="1" hangingPunct="1"/>
            <a:r>
              <a:rPr lang="en-US" sz="2000" b="1" u="sng">
                <a:latin typeface="Arial" charset="0"/>
                <a:ea typeface="ＭＳ Ｐゴシック" charset="0"/>
                <a:cs typeface="ＭＳ Ｐゴシック" charset="0"/>
              </a:rPr>
              <a:t>Led by Horace Mann </a:t>
            </a:r>
            <a:r>
              <a:rPr lang="ja-JP" altLang="en-US" sz="2000" b="1" u="sng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b="1" u="sng">
                <a:latin typeface="Arial" charset="0"/>
                <a:ea typeface="ＭＳ Ｐゴシック" charset="0"/>
                <a:cs typeface="ＭＳ Ｐゴシック" charset="0"/>
              </a:rPr>
              <a:t>the father of American public schools</a:t>
            </a:r>
            <a:r>
              <a:rPr lang="ja-JP" altLang="en-US" sz="2000" b="1" u="sng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000" b="1" u="sng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220" name="Picture 4" descr="Horace 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43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schools_horace_mann_dew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41788"/>
            <a:ext cx="3505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MCj013025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19192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MCj0436151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18573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MCj0424170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11207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MCj0424172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1181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Bookman Old Style" charset="0"/>
                <a:ea typeface="ＭＳ Ｐゴシック" charset="0"/>
                <a:cs typeface="ＭＳ Ｐゴシック" charset="0"/>
              </a:rPr>
              <a:t>18.4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Need 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for Public Schools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Puritans established town schools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 few areas had public schools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Wealthy parents sent their children to private schools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Most children simply didn</a:t>
            </a:r>
            <a:r>
              <a:rPr lang="ja-JP" altLang="en-US" sz="1800" b="1" u="sng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b="1" u="sng">
                <a:latin typeface="Arial" charset="0"/>
                <a:ea typeface="ＭＳ Ｐゴシック" charset="0"/>
                <a:cs typeface="ＭＳ Ｐゴシック" charset="0"/>
              </a:rPr>
              <a:t>t go to school at all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Reformers believed education would help children in cities escape poverty and become good citizens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New York was first state to make public schools in every town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Massachusetts voted to pay taxes to build better schools, pay teachers higher salaries, and establish training school for teachers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44" name="Picture 4" descr="j0424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18351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pe0325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14065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j02176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74783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MCj0435987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16065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MCj0434235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841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FF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Bookman Old Style" charset="0"/>
                <a:ea typeface="ＭＳ Ｐゴシック" charset="0"/>
                <a:cs typeface="ＭＳ Ｐゴシック" charset="0"/>
              </a:rPr>
              <a:t>18.4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An 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Unfinished Reform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By 1850, most white children, ESPECIALLY BOYS, attended free public schools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Most high schools and colleges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didn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t admit women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Most blacks were kept out of public schools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Blacks were made to go to separate</a:t>
            </a:r>
          </a:p>
          <a:p>
            <a:pPr eaLnBrk="1" hangingPunct="1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    schools that received less to no money</a:t>
            </a:r>
          </a:p>
          <a:p>
            <a:pPr eaLnBrk="1" hangingPunct="1"/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Horace Mann encouraged students to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become involved in improving society: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ja-JP" altLang="en-US" sz="1800" b="1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b="1" u="sng" dirty="0">
                <a:latin typeface="Arial" charset="0"/>
                <a:ea typeface="ＭＳ Ｐゴシック" charset="0"/>
                <a:cs typeface="ＭＳ Ｐゴシック" charset="0"/>
              </a:rPr>
              <a:t>Be ashamed to die until you have won</a:t>
            </a:r>
          </a:p>
          <a:p>
            <a:pPr eaLnBrk="1" hangingPunct="1">
              <a:buFontTx/>
              <a:buNone/>
            </a:pPr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some victory for humanity</a:t>
            </a:r>
            <a:r>
              <a:rPr lang="ja-JP" alt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1800" b="1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268" name="Picture 4" descr="gramma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25900"/>
            <a:ext cx="2971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element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5775"/>
            <a:ext cx="32004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Bookman Old Style" charset="0"/>
                <a:ea typeface="ＭＳ Ｐゴシック" charset="0"/>
                <a:cs typeface="ＭＳ Ｐゴシック" charset="0"/>
              </a:rPr>
              <a:t>18.5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Fighting 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Slavery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If America was the land of the free, how could it allow slavery?</a:t>
            </a:r>
          </a:p>
          <a:p>
            <a:pPr eaLnBrk="1" hangingPunct="1"/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People who wanted to end slavery were called abolitionist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By 1792, majority of states had anti-slavery societies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Slave trade ended in 1808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Northern shipping communities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didn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t have any more interest in slaves but liked the cheap cotton that the south provided using slave labor</a:t>
            </a:r>
          </a:p>
          <a:p>
            <a:pPr eaLnBrk="1" hangingPunct="1"/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Disagreement on how to end slavery: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     a. </a:t>
            </a:r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radicals: inspire slaves to rise up in revolt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     b. </a:t>
            </a:r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pacifists: find a peaceful solution immediately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     c. </a:t>
            </a:r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moderates: give slaveholders time to develop new farming methods </a:t>
            </a:r>
            <a:r>
              <a:rPr lang="en-US" sz="18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that </a:t>
            </a:r>
            <a:r>
              <a:rPr lang="en-US" sz="1800" b="1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didn</a:t>
            </a:r>
            <a:r>
              <a:rPr lang="ja-JP" altLang="en-US" sz="18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t </a:t>
            </a:r>
            <a:r>
              <a:rPr lang="en-US" altLang="ja-JP" sz="1800" b="1" u="sng" dirty="0">
                <a:latin typeface="Arial" charset="0"/>
                <a:ea typeface="ＭＳ Ｐゴシック" charset="0"/>
                <a:cs typeface="ＭＳ Ｐゴシック" charset="0"/>
              </a:rPr>
              <a:t>need slaves</a:t>
            </a:r>
          </a:p>
          <a:p>
            <a:pPr eaLnBrk="1" hangingPunct="1"/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In 1831, William Lloyd Garrison started an abolitionist newspaper the </a:t>
            </a:r>
            <a:r>
              <a:rPr lang="en-US" sz="1800" b="1" i="1" u="sng" dirty="0">
                <a:latin typeface="Arial" charset="0"/>
                <a:ea typeface="ＭＳ Ｐゴシック" charset="0"/>
                <a:cs typeface="ＭＳ Ｐゴシック" charset="0"/>
              </a:rPr>
              <a:t>Liberator </a:t>
            </a:r>
            <a:endParaRPr lang="en-US" sz="1800" b="1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Said </a:t>
            </a:r>
            <a:r>
              <a:rPr lang="ja-JP" alt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b="1" u="sng" dirty="0">
                <a:latin typeface="Arial" charset="0"/>
                <a:ea typeface="ＭＳ Ｐゴシック" charset="0"/>
                <a:cs typeface="ＭＳ Ｐゴシック" charset="0"/>
              </a:rPr>
              <a:t>I will be as harsh as truth</a:t>
            </a:r>
            <a:r>
              <a:rPr lang="ja-JP" alt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1800" b="1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7647"/>
            </a:gs>
            <a:gs pos="50000">
              <a:srgbClr val="FFFF99"/>
            </a:gs>
            <a:gs pos="100000">
              <a:srgbClr val="76764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Lib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0481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WilliamLloydGarr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811588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486400" y="5707063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663300"/>
                </a:solidFill>
              </a:rPr>
              <a:t>William Lloyd Garrison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Bookman Old Style" charset="0"/>
                <a:ea typeface="ＭＳ Ｐゴシック" charset="0"/>
                <a:cs typeface="ＭＳ Ｐゴシック" charset="0"/>
              </a:rPr>
              <a:t>18.5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Frederick Douglass Speaks Out</a:t>
            </a: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Douglass became a leader in the abolitionists movement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Started a newspaper the </a:t>
            </a:r>
            <a:r>
              <a:rPr lang="en-US" sz="1800" b="1" i="1" u="sng">
                <a:latin typeface="Arial" charset="0"/>
                <a:ea typeface="ＭＳ Ｐゴシック" charset="0"/>
                <a:cs typeface="ＭＳ Ｐゴシック" charset="0"/>
              </a:rPr>
              <a:t>North Star</a:t>
            </a:r>
            <a:endParaRPr lang="en-US" sz="1800" b="1" u="sng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Newspaper</a:t>
            </a:r>
            <a:r>
              <a:rPr lang="ja-JP" altLang="en-US" sz="1800" b="1" u="sng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b="1" u="sng">
                <a:latin typeface="Arial" charset="0"/>
                <a:ea typeface="ＭＳ Ｐゴシック" charset="0"/>
                <a:cs typeface="ＭＳ Ｐゴシック" charset="0"/>
              </a:rPr>
              <a:t>s motto was </a:t>
            </a:r>
            <a:r>
              <a:rPr lang="ja-JP" altLang="en-US" sz="1800" b="1" u="sng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b="1" u="sng">
                <a:latin typeface="Arial" charset="0"/>
                <a:ea typeface="ＭＳ Ｐゴシック" charset="0"/>
                <a:cs typeface="ＭＳ Ｐゴシック" charset="0"/>
              </a:rPr>
              <a:t>Right is of no sex – truth is of no color – God is the father of us all, and we are all Brethren.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40" name="Picture 4" descr="fdou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5812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fred-do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482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North S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27432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Biography of Douglass</a:t>
            </a:r>
          </a:p>
        </p:txBody>
      </p:sp>
      <p:pic>
        <p:nvPicPr>
          <p:cNvPr id="29699" name=" Frederick Douglass.MP4" descr="Macintosh HD:Users:teacher:Desktop:Chapter 18 you tube:Biography/ Need to Know/ Frederick Douglass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69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James Earl Jones reads Frederick Douglass</a:t>
            </a:r>
          </a:p>
        </p:txBody>
      </p:sp>
      <p:pic>
        <p:nvPicPr>
          <p:cNvPr id="30723" name="James Earl Jones Reads Frederick Douglass.MP4" descr="Macintosh HD:Users:teacher:Desktop:Chapter 18 you tube:James Earl Jones Reads Frederick Douglass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393"/>
            </a:gs>
            <a:gs pos="50000">
              <a:srgbClr val="00FFFF"/>
            </a:gs>
            <a:gs pos="100000">
              <a:srgbClr val="00939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latin typeface="Bookman Old Style" charset="0"/>
                <a:ea typeface="ＭＳ Ｐゴシック" charset="0"/>
                <a:cs typeface="ＭＳ Ｐゴシック" charset="0"/>
              </a:rPr>
              <a:t>18.5 </a:t>
            </a: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Women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Get Involved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458200" cy="5715000"/>
          </a:xfrm>
        </p:spPr>
        <p:txBody>
          <a:bodyPr/>
          <a:lstStyle/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Angela and Sarah Grimke spoke out about the poverty and pain of slavery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They led the way for other women to speak in public</a:t>
            </a:r>
          </a:p>
        </p:txBody>
      </p:sp>
      <p:pic>
        <p:nvPicPr>
          <p:cNvPr id="15364" name="Picture 4" descr="Angelina Grim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1549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Sarah Grim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1525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4800" y="4800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Angelina Grimke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162800" y="4191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Sarah Grimke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200400" y="5249863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Abolitionist meeting</a:t>
            </a:r>
          </a:p>
        </p:txBody>
      </p:sp>
      <p:pic>
        <p:nvPicPr>
          <p:cNvPr id="15370" name="Picture 10" descr="Abolition convention Lon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54213"/>
            <a:ext cx="36576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7" grpId="0"/>
      <p:bldP spid="15368" grpId="0"/>
      <p:bldP spid="153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Grimke Sisters</a:t>
            </a:r>
          </a:p>
        </p:txBody>
      </p:sp>
      <p:pic>
        <p:nvPicPr>
          <p:cNvPr id="32771" name="The Grimke Sisters.MP4" descr="Macintosh HD:Users:teacher:Desktop:Chapter 18 you tube:The Grimke Sisters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7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sz="2800" b="1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 b="1">
                <a:latin typeface="Arial" charset="0"/>
                <a:ea typeface="ＭＳ Ｐゴシック" charset="0"/>
                <a:cs typeface="ＭＳ Ｐゴシック" charset="0"/>
              </a:rPr>
              <a:t>t I a Woman</a:t>
            </a:r>
            <a:endParaRPr lang="en-US" sz="28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3" name="Sojourner Truth's &quot;Ain't I A Woman&quot;.MP4" descr="Macintosh HD:Users:teacher:Desktop:Chapter 18 you tube:Sojourner Truth's &quot;Ain't I A Woman&quot;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2C2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Bookman Old Style" charset="0"/>
                <a:ea typeface="ＭＳ Ｐゴシック" charset="0"/>
                <a:cs typeface="ＭＳ Ｐゴシック" charset="0"/>
              </a:rPr>
              <a:t>18.5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Women 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Get Involved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Sojourner Truth, a former slave, was an abolitionist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She argued that God would end slavery peacefully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Abolitionists were a minority and there was violence directed toward them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The violence helped change northerner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s attitude toward slavery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Women</a:t>
            </a:r>
            <a:r>
              <a:rPr lang="ja-JP" altLang="en-US" sz="1800" b="1" u="sng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b="1" u="sng">
                <a:latin typeface="Arial" charset="0"/>
                <a:ea typeface="ＭＳ Ｐゴシック" charset="0"/>
                <a:cs typeface="ＭＳ Ｐゴシック" charset="0"/>
              </a:rPr>
              <a:t>s anti-slavery fight started the next reform movement for women</a:t>
            </a:r>
            <a:r>
              <a:rPr lang="ja-JP" altLang="en-US" sz="1800" b="1" u="sng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b="1" u="sng">
                <a:latin typeface="Arial" charset="0"/>
                <a:ea typeface="ＭＳ Ｐゴシック" charset="0"/>
                <a:cs typeface="ＭＳ Ｐゴシック" charset="0"/>
              </a:rPr>
              <a:t>s rights</a:t>
            </a:r>
            <a:endParaRPr lang="en-US" sz="1800" b="1" u="sng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93" name="Picture 9" descr="Sojourner Tr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286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abolitionst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 rot="5400000">
            <a:off x="1719263" y="4452937"/>
            <a:ext cx="2971800" cy="3143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Sojourner Truth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876800" y="54864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Abolitionist meeting turned violent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uild="p"/>
      <p:bldP spid="16396" grpId="0" animBg="1"/>
      <p:bldP spid="163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Sojourner Truth</a:t>
            </a:r>
          </a:p>
        </p:txBody>
      </p:sp>
      <p:pic>
        <p:nvPicPr>
          <p:cNvPr id="34819" name=" Ain't I A Woman (clip).MP4" descr="Macintosh HD:Users:teacher:Desktop:Chapter 18 you tube:Life of Sojourner Truth/ Ain't I A Woman (clip)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969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1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Bookman Old Style" charset="0"/>
                <a:ea typeface="ＭＳ Ｐゴシック" charset="0"/>
                <a:cs typeface="ＭＳ Ｐゴシック" charset="0"/>
              </a:rPr>
              <a:t>18.6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Equal 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Rights for Women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458200" cy="5715000"/>
          </a:xfrm>
        </p:spPr>
        <p:txBody>
          <a:bodyPr/>
          <a:lstStyle/>
          <a:p>
            <a:pPr eaLnBrk="1" hangingPunct="1"/>
            <a:r>
              <a:rPr lang="en-US" sz="1800" b="1" u="sng">
                <a:latin typeface="Century Gothic" charset="0"/>
                <a:ea typeface="ＭＳ Ｐゴシック" charset="0"/>
                <a:cs typeface="ＭＳ Ｐゴシック" charset="0"/>
              </a:rPr>
              <a:t>Women abolitionists tried to convince lawmakers to make slavery illegal but they couldn</a:t>
            </a:r>
            <a:r>
              <a:rPr lang="ja-JP" altLang="en-US" sz="1800" b="1" u="sng">
                <a:latin typeface="Century Gothic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b="1" u="sng">
                <a:latin typeface="Century Gothic" charset="0"/>
                <a:ea typeface="ＭＳ Ｐゴシック" charset="0"/>
                <a:cs typeface="ＭＳ Ｐゴシック" charset="0"/>
              </a:rPr>
              <a:t>t vote or hold office</a:t>
            </a:r>
          </a:p>
          <a:p>
            <a:pPr eaLnBrk="1" hangingPunct="1"/>
            <a:r>
              <a:rPr lang="en-US" sz="1800">
                <a:latin typeface="Century Gothic" charset="0"/>
                <a:ea typeface="ＭＳ Ｐゴシック" charset="0"/>
                <a:cs typeface="ＭＳ Ｐゴシック" charset="0"/>
              </a:rPr>
              <a:t>Women</a:t>
            </a:r>
            <a:r>
              <a:rPr lang="ja-JP" altLang="en-US" sz="1800">
                <a:latin typeface="Century Gothic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>
                <a:latin typeface="Century Gothic" charset="0"/>
                <a:ea typeface="ＭＳ Ｐゴシック" charset="0"/>
                <a:cs typeface="ＭＳ Ｐゴシック" charset="0"/>
              </a:rPr>
              <a:t>s money and property were controlled by fathers and husbands</a:t>
            </a:r>
          </a:p>
          <a:p>
            <a:pPr eaLnBrk="1" hangingPunct="1"/>
            <a:r>
              <a:rPr lang="en-US" sz="1800">
                <a:latin typeface="Century Gothic" charset="0"/>
                <a:ea typeface="ＭＳ Ｐゴシック" charset="0"/>
                <a:cs typeface="ＭＳ Ｐゴシック" charset="0"/>
              </a:rPr>
              <a:t>Husbands could discipline wives whenever they wanted</a:t>
            </a:r>
          </a:p>
          <a:p>
            <a:pPr eaLnBrk="1" hangingPunct="1"/>
            <a:r>
              <a:rPr lang="en-US" sz="1800" b="1" u="sng">
                <a:latin typeface="Century Gothic" charset="0"/>
                <a:ea typeface="ＭＳ Ｐゴシック" charset="0"/>
                <a:cs typeface="ＭＳ Ｐゴシック" charset="0"/>
              </a:rPr>
              <a:t>Struggle for women</a:t>
            </a:r>
            <a:r>
              <a:rPr lang="ja-JP" altLang="en-US" sz="1800" b="1" u="sng">
                <a:latin typeface="Century Gothic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b="1" u="sng">
                <a:latin typeface="Century Gothic" charset="0"/>
                <a:ea typeface="ＭＳ Ｐゴシック" charset="0"/>
                <a:cs typeface="ＭＳ Ｐゴシック" charset="0"/>
              </a:rPr>
              <a:t>s rights began with Lucretia Mott and Elizabeth Cady Stanton</a:t>
            </a:r>
            <a:endParaRPr lang="en-US" sz="1800" b="1" u="sng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4" name="Picture 4" descr="1112cadystan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6479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mot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2819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124200" y="326866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660066"/>
                </a:solidFill>
              </a:rPr>
              <a:t>Lucretia Mott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343400" y="4945063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660066"/>
                </a:solidFill>
              </a:rPr>
              <a:t>Elizabeth Cady Stanton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  <p:bldP spid="20486" grpId="0"/>
      <p:bldP spid="20486" grpId="1"/>
      <p:bldP spid="204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CC99FF"/>
            </a:gs>
            <a:gs pos="100000">
              <a:srgbClr val="FF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Bookman Old Style" charset="0"/>
                <a:ea typeface="ＭＳ Ｐゴシック" charset="0"/>
                <a:cs typeface="ＭＳ Ｐゴシック" charset="0"/>
              </a:rPr>
              <a:t>18.6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Unequal 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Treatment of Women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Lucy Stone refused to pay property taxes because she said women had no representation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Elizabeth Blackwell wanted to be a doctor but no medical school would allow her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She was finally accepted and became the first female doctor</a:t>
            </a:r>
          </a:p>
        </p:txBody>
      </p:sp>
      <p:pic>
        <p:nvPicPr>
          <p:cNvPr id="21508" name="Picture 4" descr="Blackwel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1051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blackwell_elizabe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228600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lackwell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25828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733800" y="59436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Medical degree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705600" y="58674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Elizabeth Blackwell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11" grpId="0"/>
      <p:bldP spid="215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Bookman Old Style" charset="0"/>
                <a:ea typeface="ＭＳ Ｐゴシック" charset="0"/>
                <a:cs typeface="ＭＳ Ｐゴシック" charset="0"/>
              </a:rPr>
              <a:t>18.7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Seneca Falls Convention and the Declaration of Sentiments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eaLnBrk="1" hangingPunct="1"/>
            <a:r>
              <a:rPr lang="en-US" sz="1800" b="1" u="sng" dirty="0" err="1">
                <a:latin typeface="Arial" charset="0"/>
                <a:ea typeface="ＭＳ Ｐゴシック" charset="0"/>
                <a:cs typeface="ＭＳ Ｐゴシック" charset="0"/>
              </a:rPr>
              <a:t>Lucretia</a:t>
            </a:r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 Mott announced a women</a:t>
            </a:r>
            <a:r>
              <a:rPr lang="ja-JP" alt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b="1" u="sng" dirty="0">
                <a:latin typeface="Arial" charset="0"/>
                <a:ea typeface="ＭＳ Ｐゴシック" charset="0"/>
                <a:cs typeface="ＭＳ Ｐゴシック" charset="0"/>
              </a:rPr>
              <a:t>s convention in Seneca Falls, New York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The convention started on July 19, 1848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Abolitionists, Quakers, local housewives, farmers, and factory workers attended</a:t>
            </a:r>
          </a:p>
          <a:p>
            <a:pPr eaLnBrk="1" hangingPunct="1"/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Wrote up a proposal called the Declaration of Sentiments based on the Declaration of Independence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latin typeface="Script MT Bold" charset="0"/>
                <a:ea typeface="ＭＳ Ｐゴシック" charset="0"/>
                <a:cs typeface="ＭＳ Ｐゴシック" charset="0"/>
              </a:rPr>
              <a:t>   </a:t>
            </a:r>
            <a:r>
              <a:rPr lang="ja-JP" altLang="en-US" sz="2000" b="1" dirty="0">
                <a:solidFill>
                  <a:srgbClr val="FF0000"/>
                </a:solidFill>
                <a:latin typeface="Script MT Bold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b="1" u="sng" dirty="0">
                <a:solidFill>
                  <a:srgbClr val="FF0000"/>
                </a:solidFill>
                <a:latin typeface="Script MT Bold" charset="0"/>
                <a:ea typeface="ＭＳ Ｐゴシック" charset="0"/>
                <a:cs typeface="ＭＳ Ｐゴシック" charset="0"/>
              </a:rPr>
              <a:t>We hold these truths to be self-evident that all men and women are created equal</a:t>
            </a:r>
            <a:r>
              <a:rPr lang="ja-JP" altLang="en-US" sz="2000" b="1" u="sng" dirty="0">
                <a:solidFill>
                  <a:srgbClr val="FF0000"/>
                </a:solidFill>
                <a:latin typeface="Script MT Bold" charset="0"/>
                <a:ea typeface="ＭＳ Ｐゴシック" charset="0"/>
                <a:cs typeface="ＭＳ Ｐゴシック" charset="0"/>
              </a:rPr>
              <a:t>”</a:t>
            </a:r>
            <a:endParaRPr lang="en-US" sz="2000" b="1" u="sng" dirty="0">
              <a:solidFill>
                <a:srgbClr val="FF0000"/>
              </a:solidFill>
              <a:latin typeface="Script MT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3" name="Picture 5" descr="Declararion of Sent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19065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stanton-and-anthony-7052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19399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200400" y="3802063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Cady and Stanton</a:t>
            </a: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5105400" y="4030663"/>
            <a:ext cx="1447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Declaration of Sentiments</a:t>
            </a:r>
          </a:p>
        </p:txBody>
      </p:sp>
      <p:pic>
        <p:nvPicPr>
          <p:cNvPr id="22537" name="Picture 9" descr="mot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527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105400" y="5478463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Lucretia Mott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225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Women</a:t>
            </a:r>
            <a:r>
              <a:rPr lang="ja-JP" altLang="en-US" sz="2800" b="1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 b="1">
                <a:latin typeface="Arial" charset="0"/>
                <a:ea typeface="ＭＳ Ｐゴシック" charset="0"/>
                <a:cs typeface="ＭＳ Ｐゴシック" charset="0"/>
              </a:rPr>
              <a:t>s Suffrage</a:t>
            </a:r>
            <a:endParaRPr lang="en-US" sz="28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Womens Suffrage Movement.MP4" descr="Macintosh HD:Users:teacher:Desktop:Chapter 18 you tube:Womens Suffrage Movement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9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BBB00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Bookman Old Style" charset="0"/>
                <a:ea typeface="ＭＳ Ｐゴシック" charset="0"/>
                <a:cs typeface="ＭＳ Ｐゴシック" charset="0"/>
              </a:rPr>
              <a:t>18.7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Legacy 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of Seneca Falls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Convention voted to approve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18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idea </a:t>
            </a:r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that women should have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right to vote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The Convention helped to create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an organized campaign for women</a:t>
            </a:r>
            <a:r>
              <a:rPr lang="ja-JP" alt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b="1" u="sng" dirty="0">
                <a:latin typeface="Arial" charset="0"/>
                <a:ea typeface="ＭＳ Ｐゴシック" charset="0"/>
                <a:cs typeface="ＭＳ Ｐゴシック" charset="0"/>
              </a:rPr>
              <a:t>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1800" b="1" u="sng" dirty="0">
                <a:latin typeface="Arial" charset="0"/>
                <a:ea typeface="ＭＳ Ｐゴシック" charset="0"/>
                <a:cs typeface="ＭＳ Ｐゴシック" charset="0"/>
              </a:rPr>
              <a:t>rights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Susan B. Anthony traveled from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     town to town speaking for women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     rights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Reformers for women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s rights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     made progress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New York gave women control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     over their property and wages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Some states passed more liberal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    divorce laws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Blackwell started her own hospital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     to train female doctors</a:t>
            </a:r>
          </a:p>
        </p:txBody>
      </p:sp>
      <p:pic>
        <p:nvPicPr>
          <p:cNvPr id="23556" name="Picture 4" descr="Seneca Fa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4191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rgbClr val="FFFF99"/>
            </a:gs>
            <a:gs pos="100000">
              <a:srgbClr val="CCE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 18.2 The Spirit of Reform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New religious movements played a key role in inspiring Americans to remake society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The Second Great Awakening was a religious revival in the 1820s and 1830s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Leader of the movement was Charles G. Finney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The revival fired people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s emotions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Preachers told people that they could gain 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      forgiveness  and be saved by doing good works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 *   </a:t>
            </a:r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It gave men and women a reason to work for the improvement of society</a:t>
            </a:r>
          </a:p>
        </p:txBody>
      </p:sp>
      <p:pic>
        <p:nvPicPr>
          <p:cNvPr id="4100" name="Picture 4" descr="Charles Fin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514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second_awak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62263"/>
            <a:ext cx="27432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996600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18.2 Optimistic Ideas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Ralph Waldo Emerson was a central figure in a movement called transcendentalism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Said people had to 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transcend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 or go beyond logical thinking and find answers to life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s mysteries by learning to trust their emotions and intuition (felt people were basically good and would do the right thing)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Urged people to question society</a:t>
            </a:r>
            <a:r>
              <a:rPr lang="ja-JP" altLang="en-US" sz="1800" b="1" u="sng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b="1" u="sng">
                <a:latin typeface="Arial" charset="0"/>
                <a:ea typeface="ＭＳ Ｐゴシック" charset="0"/>
                <a:cs typeface="ＭＳ Ｐゴシック" charset="0"/>
              </a:rPr>
              <a:t>s rules and institutions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Henry David Thoreau (Emerson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s friend) spent 2 years in solitude to learn to be without rules of society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4" name="Picture 4" descr="397px-henry_david_thoreau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1870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em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20113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971800" y="3573463"/>
            <a:ext cx="1066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Ralph Waldo Emerson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629400" y="61722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CC00FF"/>
                </a:solidFill>
              </a:rPr>
              <a:t>Henry David Thoreau</a:t>
            </a:r>
          </a:p>
        </p:txBody>
      </p:sp>
      <p:pic>
        <p:nvPicPr>
          <p:cNvPr id="5128" name="Picture 8" descr="Walden Po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23971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Quotations from Emerson</a:t>
            </a:r>
          </a:p>
        </p:txBody>
      </p:sp>
      <p:pic>
        <p:nvPicPr>
          <p:cNvPr id="18435" name="Creative Quotations from Ralph Waldo Emerson for May 25.MP4" descr="Macintosh HD:Users:teacher:Desktop:Chapter 18 you tube:Creative Quotations from Ralph Waldo Emerson for May 25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Biography of Thoreau</a:t>
            </a:r>
          </a:p>
        </p:txBody>
      </p:sp>
      <p:pic>
        <p:nvPicPr>
          <p:cNvPr id="19459" name="The Life Of Henry David Thoreau.MP4" descr="Macintosh HD:Users:teacher:Desktop:Chapter 18 you tube:The Life Of Henry David Thoreau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rgbClr val="477647"/>
            </a:gs>
            <a:gs pos="100000">
              <a:srgbClr val="99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1800" b="1">
                <a:latin typeface="Arial" charset="0"/>
                <a:ea typeface="ＭＳ Ｐゴシック" charset="0"/>
                <a:cs typeface="ＭＳ Ｐゴシック" charset="0"/>
              </a:rPr>
              <a:t>18.2 Model Communities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Brook Farm was an experiment in creating a perfect community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Residents shared the labor of supporting themselves by farming, teaching, and making clothes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Most of these communities lasted only a few years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They did symbolize the belief that people of good will could create an ideal society</a:t>
            </a:r>
          </a:p>
        </p:txBody>
      </p:sp>
      <p:pic>
        <p:nvPicPr>
          <p:cNvPr id="6148" name="Picture 4" descr="Brook_Farm_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39624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BrookFarmStringB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12273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1000" y="63246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996633"/>
                </a:solidFill>
              </a:rPr>
              <a:t>Brook Farm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105400" y="5402263"/>
            <a:ext cx="327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996633"/>
                </a:solidFill>
              </a:rPr>
              <a:t>Brook Farm String Quartet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0" grpId="0"/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Bookman Old Style" charset="0"/>
                <a:ea typeface="ＭＳ Ｐゴシック" charset="0"/>
                <a:cs typeface="ＭＳ Ｐゴシック" charset="0"/>
              </a:rPr>
              <a:t>18.3 Reforming </a:t>
            </a:r>
            <a:r>
              <a:rPr lang="en-US" sz="2000" b="1" dirty="0">
                <a:latin typeface="Bookman Old Style" charset="0"/>
                <a:ea typeface="ＭＳ Ｐゴシック" charset="0"/>
                <a:cs typeface="ＭＳ Ｐゴシック" charset="0"/>
              </a:rPr>
              <a:t>the Treatment of Prisoners and the Mentally Ill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Dorothea Dix was instrumental in reforming conditions of prisoners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Saw inmates bound in chains and locked in cages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Children were jailed with adult criminals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Dix visited jails, prisons, and hospitals to witness conditions</a:t>
            </a:r>
          </a:p>
          <a:p>
            <a:pPr eaLnBrk="1" hangingPunct="1">
              <a:buFontTx/>
              <a:buNone/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2" name="Picture 4" descr="dorothea-dix-1-s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16547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j02873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4384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j03317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795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j04074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2865438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CCFF66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latin typeface="Bookman Old Style" charset="0"/>
                <a:ea typeface="ＭＳ Ｐゴシック" charset="0"/>
                <a:cs typeface="ＭＳ Ｐゴシック" charset="0"/>
              </a:rPr>
              <a:t>18.3 </a:t>
            </a: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Plight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of the Mentally Ill and  Campaigning for Better Conditions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Dix was shocked at the way mentally ill were treated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Believed that the mentally ill needed treatment and care, not punishment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Dix prepared a report for the Massachusetts state legislature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Lawmakers voted to create public asylums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Dix  campaigned for the rest of her life</a:t>
            </a:r>
          </a:p>
          <a:p>
            <a:pPr eaLnBrk="1" hangingPunct="1"/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By 1887 debtors were no longer put in prison; special justice systems were created for children in trouble; and cruel punishment was outlawed</a:t>
            </a:r>
          </a:p>
        </p:txBody>
      </p:sp>
      <p:pic>
        <p:nvPicPr>
          <p:cNvPr id="8196" name="Picture 4" descr="Dorothea Dix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24257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j02873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299878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1156</Words>
  <Application>Microsoft Macintosh PowerPoint</Application>
  <PresentationFormat>On-screen Show (4:3)</PresentationFormat>
  <Paragraphs>145</Paragraphs>
  <Slides>26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ＭＳ Ｐゴシック</vt:lpstr>
      <vt:lpstr>Calibri</vt:lpstr>
      <vt:lpstr>Bookman Old Style</vt:lpstr>
      <vt:lpstr>Century Gothic</vt:lpstr>
      <vt:lpstr>Script MT Bold</vt:lpstr>
      <vt:lpstr>Default Design</vt:lpstr>
      <vt:lpstr>Chapter 18 An Era of Reform</vt:lpstr>
      <vt:lpstr>Ain’t I a Woman</vt:lpstr>
      <vt:lpstr> 18.2 The Spirit of Reform</vt:lpstr>
      <vt:lpstr>18.2 Optimistic Ideas</vt:lpstr>
      <vt:lpstr>Quotations from Emerson</vt:lpstr>
      <vt:lpstr>Biography of Thoreau</vt:lpstr>
      <vt:lpstr>18.2 Model Communities</vt:lpstr>
      <vt:lpstr>18.3 Reforming the Treatment of Prisoners and the Mentally Ill</vt:lpstr>
      <vt:lpstr>18.3 Plight of the Mentally Ill and  Campaigning for Better Conditions</vt:lpstr>
      <vt:lpstr>18.4 Improving Education</vt:lpstr>
      <vt:lpstr>18.4 Need for Public Schools</vt:lpstr>
      <vt:lpstr>18.4 An Unfinished Reform</vt:lpstr>
      <vt:lpstr>18.5 Fighting Slavery</vt:lpstr>
      <vt:lpstr>PowerPoint Presentation</vt:lpstr>
      <vt:lpstr>18.5 Frederick Douglass Speaks Out</vt:lpstr>
      <vt:lpstr>Biography of Douglass</vt:lpstr>
      <vt:lpstr>James Earl Jones reads Frederick Douglass</vt:lpstr>
      <vt:lpstr>18.5 Women Get Involved</vt:lpstr>
      <vt:lpstr>Grimke Sisters</vt:lpstr>
      <vt:lpstr>18.5 Women Get Involved</vt:lpstr>
      <vt:lpstr>Sojourner Truth</vt:lpstr>
      <vt:lpstr>18.6 Equal Rights for Women</vt:lpstr>
      <vt:lpstr>18.6 Unequal Treatment of Women</vt:lpstr>
      <vt:lpstr>18.7 The Seneca Falls Convention and the Declaration of Sentiments</vt:lpstr>
      <vt:lpstr>Women’s Suffrage</vt:lpstr>
      <vt:lpstr>18.7 Legacy of Seneca Falls</vt:lpstr>
    </vt:vector>
  </TitlesOfParts>
  <Company>Lewis Center for Educational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 An Era of Reform</dc:title>
  <dc:creator>ldoxey</dc:creator>
  <cp:lastModifiedBy>PPS IT Dept</cp:lastModifiedBy>
  <cp:revision>22</cp:revision>
  <dcterms:created xsi:type="dcterms:W3CDTF">2010-02-17T17:22:54Z</dcterms:created>
  <dcterms:modified xsi:type="dcterms:W3CDTF">2014-04-17T15:55:20Z</dcterms:modified>
</cp:coreProperties>
</file>