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9" d="100"/>
          <a:sy n="89" d="100"/>
        </p:scale>
        <p:origin x="-3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813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06B8A926-FBEB-7B42-A9F9-F2ED9C2A922E}" type="slidenum">
              <a:rPr lang="en-US"/>
              <a:pPr/>
              <a:t>‹#›</a:t>
            </a:fld>
            <a:endParaRPr lang="en-US"/>
          </a:p>
        </p:txBody>
      </p:sp>
    </p:spTree>
    <p:extLst>
      <p:ext uri="{BB962C8B-B14F-4D97-AF65-F5344CB8AC3E}">
        <p14:creationId xmlns:p14="http://schemas.microsoft.com/office/powerpoint/2010/main" val="14296559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6EFAE-6C65-5941-BD86-D780025A0D49}" type="slidenum">
              <a:rPr lang="en-US"/>
              <a:pPr/>
              <a:t>1</a:t>
            </a:fld>
            <a:endParaRPr lang="en-US"/>
          </a:p>
        </p:txBody>
      </p:sp>
      <p:sp>
        <p:nvSpPr>
          <p:cNvPr id="491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B16A2-91DA-894B-8FC2-B371188B6464}" type="slidenum">
              <a:rPr lang="en-US"/>
              <a:pPr/>
              <a:t>10</a:t>
            </a:fld>
            <a:endParaRPr lang="en-US"/>
          </a:p>
        </p:txBody>
      </p:sp>
      <p:sp>
        <p:nvSpPr>
          <p:cNvPr id="583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7E06E-801E-7F4E-BC6B-B48139CF4F94}" type="slidenum">
              <a:rPr lang="en-US"/>
              <a:pPr/>
              <a:t>11</a:t>
            </a:fld>
            <a:endParaRPr lang="en-US"/>
          </a:p>
        </p:txBody>
      </p:sp>
      <p:sp>
        <p:nvSpPr>
          <p:cNvPr id="593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5C50F-3E6D-2F46-BBE7-1BE84F83BB99}" type="slidenum">
              <a:rPr lang="en-US"/>
              <a:pPr/>
              <a:t>12</a:t>
            </a:fld>
            <a:endParaRPr lang="en-US"/>
          </a:p>
        </p:txBody>
      </p:sp>
      <p:sp>
        <p:nvSpPr>
          <p:cNvPr id="604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4EB96-5448-7440-8973-D2E9232EE574}" type="slidenum">
              <a:rPr lang="en-US"/>
              <a:pPr/>
              <a:t>13</a:t>
            </a:fld>
            <a:endParaRPr lang="en-US"/>
          </a:p>
        </p:txBody>
      </p:sp>
      <p:sp>
        <p:nvSpPr>
          <p:cNvPr id="614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350F0-6F79-3D4C-87E0-2E1BCAFF2723}" type="slidenum">
              <a:rPr lang="en-US"/>
              <a:pPr/>
              <a:t>14</a:t>
            </a:fld>
            <a:endParaRPr lang="en-US"/>
          </a:p>
        </p:txBody>
      </p:sp>
      <p:sp>
        <p:nvSpPr>
          <p:cNvPr id="624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D610C-59D2-F447-899A-99FE20FE5FBA}" type="slidenum">
              <a:rPr lang="en-US"/>
              <a:pPr/>
              <a:t>15</a:t>
            </a:fld>
            <a:endParaRPr lang="en-US"/>
          </a:p>
        </p:txBody>
      </p:sp>
      <p:sp>
        <p:nvSpPr>
          <p:cNvPr id="634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2C3DD-CCA0-0640-B22F-A1431627BFCE}" type="slidenum">
              <a:rPr lang="en-US"/>
              <a:pPr/>
              <a:t>16</a:t>
            </a:fld>
            <a:endParaRPr lang="en-US"/>
          </a:p>
        </p:txBody>
      </p:sp>
      <p:sp>
        <p:nvSpPr>
          <p:cNvPr id="645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1BC3F-3823-F041-937A-CBACCDD32F31}" type="slidenum">
              <a:rPr lang="en-US"/>
              <a:pPr/>
              <a:t>17</a:t>
            </a:fld>
            <a:endParaRPr lang="en-US"/>
          </a:p>
        </p:txBody>
      </p:sp>
      <p:sp>
        <p:nvSpPr>
          <p:cNvPr id="655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9E6A7-7212-4D49-B119-03110DBAB608}" type="slidenum">
              <a:rPr lang="en-US"/>
              <a:pPr/>
              <a:t>18</a:t>
            </a:fld>
            <a:endParaRPr lang="en-US"/>
          </a:p>
        </p:txBody>
      </p:sp>
      <p:sp>
        <p:nvSpPr>
          <p:cNvPr id="665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67E15-ECCE-3C4B-AED9-DF1205F69FAF}" type="slidenum">
              <a:rPr lang="en-US"/>
              <a:pPr/>
              <a:t>19</a:t>
            </a:fld>
            <a:endParaRPr lang="en-US"/>
          </a:p>
        </p:txBody>
      </p:sp>
      <p:sp>
        <p:nvSpPr>
          <p:cNvPr id="675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8E58E-8088-2144-AF93-5830CA73A0A7}" type="slidenum">
              <a:rPr lang="en-US"/>
              <a:pPr/>
              <a:t>2</a:t>
            </a:fld>
            <a:endParaRPr lang="en-US"/>
          </a:p>
        </p:txBody>
      </p:sp>
      <p:sp>
        <p:nvSpPr>
          <p:cNvPr id="501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5AE12-38CA-254D-880D-6F1362CAC8F5}" type="slidenum">
              <a:rPr lang="en-US"/>
              <a:pPr/>
              <a:t>20</a:t>
            </a:fld>
            <a:endParaRPr lang="en-US"/>
          </a:p>
        </p:txBody>
      </p:sp>
      <p:sp>
        <p:nvSpPr>
          <p:cNvPr id="686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AFC60-79A1-6B47-8B4E-8F4D17A940E3}" type="slidenum">
              <a:rPr lang="en-US"/>
              <a:pPr/>
              <a:t>21</a:t>
            </a:fld>
            <a:endParaRPr lang="en-US"/>
          </a:p>
        </p:txBody>
      </p:sp>
      <p:sp>
        <p:nvSpPr>
          <p:cNvPr id="696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3B434-6CF6-B643-A0AA-5DBD06E1E1A5}" type="slidenum">
              <a:rPr lang="en-US"/>
              <a:pPr/>
              <a:t>22</a:t>
            </a:fld>
            <a:endParaRPr lang="en-US"/>
          </a:p>
        </p:txBody>
      </p:sp>
      <p:sp>
        <p:nvSpPr>
          <p:cNvPr id="706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36526-F377-4C47-B7AD-55AFAF04A2F3}" type="slidenum">
              <a:rPr lang="en-US"/>
              <a:pPr/>
              <a:t>23</a:t>
            </a:fld>
            <a:endParaRPr lang="en-US"/>
          </a:p>
        </p:txBody>
      </p:sp>
      <p:sp>
        <p:nvSpPr>
          <p:cNvPr id="716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4436C-0773-D749-B2D3-8CB61ADDF99C}" type="slidenum">
              <a:rPr lang="en-US"/>
              <a:pPr/>
              <a:t>24</a:t>
            </a:fld>
            <a:endParaRPr lang="en-US"/>
          </a:p>
        </p:txBody>
      </p:sp>
      <p:sp>
        <p:nvSpPr>
          <p:cNvPr id="727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64359-2B37-0A4B-8B98-01AC748CE6DC}" type="slidenum">
              <a:rPr lang="en-US"/>
              <a:pPr/>
              <a:t>25</a:t>
            </a:fld>
            <a:endParaRPr lang="en-US"/>
          </a:p>
        </p:txBody>
      </p:sp>
      <p:sp>
        <p:nvSpPr>
          <p:cNvPr id="737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550EA-5BE5-5940-95AC-DDEE7EC6E45D}" type="slidenum">
              <a:rPr lang="en-US"/>
              <a:pPr/>
              <a:t>26</a:t>
            </a:fld>
            <a:endParaRPr lang="en-US"/>
          </a:p>
        </p:txBody>
      </p:sp>
      <p:sp>
        <p:nvSpPr>
          <p:cNvPr id="747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C5C7B-7BF9-9448-B90E-595050EEA1D8}" type="slidenum">
              <a:rPr lang="en-US"/>
              <a:pPr/>
              <a:t>27</a:t>
            </a:fld>
            <a:endParaRPr lang="en-US"/>
          </a:p>
        </p:txBody>
      </p:sp>
      <p:sp>
        <p:nvSpPr>
          <p:cNvPr id="757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79613-D822-6F48-AD5D-779CDA392D7E}" type="slidenum">
              <a:rPr lang="en-US"/>
              <a:pPr/>
              <a:t>28</a:t>
            </a:fld>
            <a:endParaRPr lang="en-US"/>
          </a:p>
        </p:txBody>
      </p:sp>
      <p:sp>
        <p:nvSpPr>
          <p:cNvPr id="768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851E4-7C60-EB4C-B2FD-7716C5D927A7}" type="slidenum">
              <a:rPr lang="en-US"/>
              <a:pPr/>
              <a:t>29</a:t>
            </a:fld>
            <a:endParaRPr lang="en-US"/>
          </a:p>
        </p:txBody>
      </p:sp>
      <p:sp>
        <p:nvSpPr>
          <p:cNvPr id="778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7F07A-9FB0-6D41-A222-6685D87DEB69}" type="slidenum">
              <a:rPr lang="en-US"/>
              <a:pPr/>
              <a:t>3</a:t>
            </a:fld>
            <a:endParaRPr lang="en-US"/>
          </a:p>
        </p:txBody>
      </p:sp>
      <p:sp>
        <p:nvSpPr>
          <p:cNvPr id="512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4764E-4116-554A-9E8E-221F58F9CFCC}" type="slidenum">
              <a:rPr lang="en-US"/>
              <a:pPr/>
              <a:t>30</a:t>
            </a:fld>
            <a:endParaRPr lang="en-US"/>
          </a:p>
        </p:txBody>
      </p:sp>
      <p:sp>
        <p:nvSpPr>
          <p:cNvPr id="788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106CF-FFC7-4E48-8141-16C64EB9FBE7}" type="slidenum">
              <a:rPr lang="en-US"/>
              <a:pPr/>
              <a:t>31</a:t>
            </a:fld>
            <a:endParaRPr lang="en-US"/>
          </a:p>
        </p:txBody>
      </p:sp>
      <p:sp>
        <p:nvSpPr>
          <p:cNvPr id="798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DA603-158F-974F-A1D0-BFE67E4D441D}" type="slidenum">
              <a:rPr lang="en-US"/>
              <a:pPr/>
              <a:t>32</a:t>
            </a:fld>
            <a:endParaRPr lang="en-US"/>
          </a:p>
        </p:txBody>
      </p:sp>
      <p:sp>
        <p:nvSpPr>
          <p:cNvPr id="808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382CE-7349-8047-801D-CC4336173F46}" type="slidenum">
              <a:rPr lang="en-US"/>
              <a:pPr/>
              <a:t>33</a:t>
            </a:fld>
            <a:endParaRPr lang="en-US"/>
          </a:p>
        </p:txBody>
      </p:sp>
      <p:sp>
        <p:nvSpPr>
          <p:cNvPr id="819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1FC72-7054-CC4B-B7B8-7F68EAEF1062}" type="slidenum">
              <a:rPr lang="en-US"/>
              <a:pPr/>
              <a:t>34</a:t>
            </a:fld>
            <a:endParaRPr lang="en-US"/>
          </a:p>
        </p:txBody>
      </p:sp>
      <p:sp>
        <p:nvSpPr>
          <p:cNvPr id="829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6EF1F-0C17-8E44-8089-EC7342A810F3}" type="slidenum">
              <a:rPr lang="en-US"/>
              <a:pPr/>
              <a:t>35</a:t>
            </a:fld>
            <a:endParaRPr lang="en-US"/>
          </a:p>
        </p:txBody>
      </p:sp>
      <p:sp>
        <p:nvSpPr>
          <p:cNvPr id="839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5EDBE-7D5F-9E4A-AF51-C732CA7DEE03}" type="slidenum">
              <a:rPr lang="en-US"/>
              <a:pPr/>
              <a:t>36</a:t>
            </a:fld>
            <a:endParaRPr lang="en-US"/>
          </a:p>
        </p:txBody>
      </p:sp>
      <p:sp>
        <p:nvSpPr>
          <p:cNvPr id="849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A90A5-4705-CC4B-B5EF-82DCB294549B}" type="slidenum">
              <a:rPr lang="en-US"/>
              <a:pPr/>
              <a:t>37</a:t>
            </a:fld>
            <a:endParaRPr lang="en-US"/>
          </a:p>
        </p:txBody>
      </p:sp>
      <p:sp>
        <p:nvSpPr>
          <p:cNvPr id="86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80341-9F2B-AE46-BCC8-8B60F472E07E}" type="slidenum">
              <a:rPr lang="en-US"/>
              <a:pPr/>
              <a:t>4</a:t>
            </a:fld>
            <a:endParaRPr lang="en-US"/>
          </a:p>
        </p:txBody>
      </p:sp>
      <p:sp>
        <p:nvSpPr>
          <p:cNvPr id="522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4648F-B011-7F4B-A33C-BA42915B4371}" type="slidenum">
              <a:rPr lang="en-US"/>
              <a:pPr/>
              <a:t>5</a:t>
            </a:fld>
            <a:endParaRPr lang="en-US"/>
          </a:p>
        </p:txBody>
      </p:sp>
      <p:sp>
        <p:nvSpPr>
          <p:cNvPr id="532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CC98-D0E6-8E46-BECA-883CA8933C73}" type="slidenum">
              <a:rPr lang="en-US"/>
              <a:pPr/>
              <a:t>6</a:t>
            </a:fld>
            <a:endParaRPr lang="en-US"/>
          </a:p>
        </p:txBody>
      </p:sp>
      <p:sp>
        <p:nvSpPr>
          <p:cNvPr id="542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79C5C-F09D-4A4B-A520-7ACBF613027D}" type="slidenum">
              <a:rPr lang="en-US"/>
              <a:pPr/>
              <a:t>7</a:t>
            </a:fld>
            <a:endParaRPr lang="en-US"/>
          </a:p>
        </p:txBody>
      </p:sp>
      <p:sp>
        <p:nvSpPr>
          <p:cNvPr id="552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C7A26-32BD-6745-B004-8553C694D34E}" type="slidenum">
              <a:rPr lang="en-US"/>
              <a:pPr/>
              <a:t>8</a:t>
            </a:fld>
            <a:endParaRPr lang="en-US"/>
          </a:p>
        </p:txBody>
      </p:sp>
      <p:sp>
        <p:nvSpPr>
          <p:cNvPr id="563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64E62-E45D-0549-9758-216E49C0511A}" type="slidenum">
              <a:rPr lang="en-US"/>
              <a:pPr/>
              <a:t>9</a:t>
            </a:fld>
            <a:endParaRPr lang="en-US"/>
          </a:p>
        </p:txBody>
      </p:sp>
      <p:sp>
        <p:nvSpPr>
          <p:cNvPr id="573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4758FEF7-D53A-2F40-8ADD-400B1C7117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2082A8-5E5D-7E45-B2FE-80CC443939B6}" type="slidenum">
              <a:rPr lang="en-US"/>
              <a:pPr/>
              <a:t>‹#›</a:t>
            </a:fld>
            <a:endParaRPr lang="en-US"/>
          </a:p>
        </p:txBody>
      </p:sp>
    </p:spTree>
    <p:extLst>
      <p:ext uri="{BB962C8B-B14F-4D97-AF65-F5344CB8AC3E}">
        <p14:creationId xmlns:p14="http://schemas.microsoft.com/office/powerpoint/2010/main" val="409535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6E0705-26A0-964C-BB2F-1364701814A8}" type="slidenum">
              <a:rPr lang="en-US"/>
              <a:pPr/>
              <a:t>‹#›</a:t>
            </a:fld>
            <a:endParaRPr lang="en-US"/>
          </a:p>
        </p:txBody>
      </p:sp>
    </p:spTree>
    <p:extLst>
      <p:ext uri="{BB962C8B-B14F-4D97-AF65-F5344CB8AC3E}">
        <p14:creationId xmlns:p14="http://schemas.microsoft.com/office/powerpoint/2010/main" val="306930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507EC81-2304-6C4F-976D-2FE492BF2058}" type="slidenum">
              <a:rPr lang="en-US"/>
              <a:pPr/>
              <a:t>‹#›</a:t>
            </a:fld>
            <a:endParaRPr lang="en-US"/>
          </a:p>
        </p:txBody>
      </p:sp>
    </p:spTree>
    <p:extLst>
      <p:ext uri="{BB962C8B-B14F-4D97-AF65-F5344CB8AC3E}">
        <p14:creationId xmlns:p14="http://schemas.microsoft.com/office/powerpoint/2010/main" val="1182486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EE56B0D-F665-3740-B84C-D9B2768C7CB0}" type="slidenum">
              <a:rPr lang="en-US"/>
              <a:pPr/>
              <a:t>‹#›</a:t>
            </a:fld>
            <a:endParaRPr lang="en-US"/>
          </a:p>
        </p:txBody>
      </p:sp>
    </p:spTree>
    <p:extLst>
      <p:ext uri="{BB962C8B-B14F-4D97-AF65-F5344CB8AC3E}">
        <p14:creationId xmlns:p14="http://schemas.microsoft.com/office/powerpoint/2010/main" val="164246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0F9429-77A8-0A4A-9DFA-878EAB232196}" type="slidenum">
              <a:rPr lang="en-US"/>
              <a:pPr/>
              <a:t>‹#›</a:t>
            </a:fld>
            <a:endParaRPr lang="en-US"/>
          </a:p>
        </p:txBody>
      </p:sp>
    </p:spTree>
    <p:extLst>
      <p:ext uri="{BB962C8B-B14F-4D97-AF65-F5344CB8AC3E}">
        <p14:creationId xmlns:p14="http://schemas.microsoft.com/office/powerpoint/2010/main" val="279074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AB72B7-1401-0443-B67F-372E2FC69FFC}" type="slidenum">
              <a:rPr lang="en-US"/>
              <a:pPr/>
              <a:t>‹#›</a:t>
            </a:fld>
            <a:endParaRPr lang="en-US"/>
          </a:p>
        </p:txBody>
      </p:sp>
    </p:spTree>
    <p:extLst>
      <p:ext uri="{BB962C8B-B14F-4D97-AF65-F5344CB8AC3E}">
        <p14:creationId xmlns:p14="http://schemas.microsoft.com/office/powerpoint/2010/main" val="108954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DD701F-4263-114B-A6FD-B6FED76C2F7C}" type="slidenum">
              <a:rPr lang="en-US"/>
              <a:pPr/>
              <a:t>‹#›</a:t>
            </a:fld>
            <a:endParaRPr lang="en-US"/>
          </a:p>
        </p:txBody>
      </p:sp>
    </p:spTree>
    <p:extLst>
      <p:ext uri="{BB962C8B-B14F-4D97-AF65-F5344CB8AC3E}">
        <p14:creationId xmlns:p14="http://schemas.microsoft.com/office/powerpoint/2010/main" val="267654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73AC5D5-7A4F-644F-82F2-99F6FC20B05B}" type="slidenum">
              <a:rPr lang="en-US"/>
              <a:pPr/>
              <a:t>‹#›</a:t>
            </a:fld>
            <a:endParaRPr lang="en-US"/>
          </a:p>
        </p:txBody>
      </p:sp>
    </p:spTree>
    <p:extLst>
      <p:ext uri="{BB962C8B-B14F-4D97-AF65-F5344CB8AC3E}">
        <p14:creationId xmlns:p14="http://schemas.microsoft.com/office/powerpoint/2010/main" val="252019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AD55F1A-AF0C-C143-AADA-9E20D7880019}" type="slidenum">
              <a:rPr lang="en-US"/>
              <a:pPr/>
              <a:t>‹#›</a:t>
            </a:fld>
            <a:endParaRPr lang="en-US"/>
          </a:p>
        </p:txBody>
      </p:sp>
    </p:spTree>
    <p:extLst>
      <p:ext uri="{BB962C8B-B14F-4D97-AF65-F5344CB8AC3E}">
        <p14:creationId xmlns:p14="http://schemas.microsoft.com/office/powerpoint/2010/main" val="404462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FBB89E-EC4B-9048-9ACD-CFE21A513462}" type="slidenum">
              <a:rPr lang="en-US"/>
              <a:pPr/>
              <a:t>‹#›</a:t>
            </a:fld>
            <a:endParaRPr lang="en-US"/>
          </a:p>
        </p:txBody>
      </p:sp>
    </p:spTree>
    <p:extLst>
      <p:ext uri="{BB962C8B-B14F-4D97-AF65-F5344CB8AC3E}">
        <p14:creationId xmlns:p14="http://schemas.microsoft.com/office/powerpoint/2010/main" val="63850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7C7A5F-BAF4-524D-829C-04D56F62EFCE}" type="slidenum">
              <a:rPr lang="en-US"/>
              <a:pPr/>
              <a:t>‹#›</a:t>
            </a:fld>
            <a:endParaRPr lang="en-US"/>
          </a:p>
        </p:txBody>
      </p:sp>
    </p:spTree>
    <p:extLst>
      <p:ext uri="{BB962C8B-B14F-4D97-AF65-F5344CB8AC3E}">
        <p14:creationId xmlns:p14="http://schemas.microsoft.com/office/powerpoint/2010/main" val="77621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FB0811-4635-8742-9790-B94B38CC55CF}" type="slidenum">
              <a:rPr lang="en-US"/>
              <a:pPr/>
              <a:t>‹#›</a:t>
            </a:fld>
            <a:endParaRPr lang="en-US"/>
          </a:p>
        </p:txBody>
      </p:sp>
    </p:spTree>
    <p:extLst>
      <p:ext uri="{BB962C8B-B14F-4D97-AF65-F5344CB8AC3E}">
        <p14:creationId xmlns:p14="http://schemas.microsoft.com/office/powerpoint/2010/main" val="3226031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ffectLst>
            <a:outerShdw blurRad="38100" dist="12700" dir="2700000" algn="ctr" rotWithShape="0">
              <a:srgbClr val="FFFF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12700" dir="2700000" algn="ctr" rotWithShape="0">
              <a:srgbClr val="FFFF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12700" dir="2700000" algn="ctr" rotWithShape="0">
              <a:srgbClr val="FFFF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12700" dir="2700000" algn="ctr" rotWithShape="0">
              <a:srgbClr val="FFFF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12700" dir="2700000" algn="ctr" rotWithShape="0">
              <a:srgbClr val="FFFFFF">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79D3A9E-0C8D-3F40-948D-A2A60FFD6D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sldNum="0" hdr="0"/>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Times New Roman" charset="0"/>
          <a:ea typeface="ＭＳ Ｐゴシック" charset="0"/>
          <a:cs typeface="ＭＳ Ｐゴシック" charset="0"/>
        </a:defRPr>
      </a:lvl2pPr>
      <a:lvl3pPr algn="ctr" rtl="0" fontAlgn="base">
        <a:spcBef>
          <a:spcPct val="0"/>
        </a:spcBef>
        <a:spcAft>
          <a:spcPct val="0"/>
        </a:spcAft>
        <a:defRPr sz="4400" b="1">
          <a:solidFill>
            <a:schemeClr val="tx2"/>
          </a:solidFill>
          <a:latin typeface="Times New Roman" charset="0"/>
          <a:ea typeface="ＭＳ Ｐゴシック" charset="0"/>
          <a:cs typeface="ＭＳ Ｐゴシック" charset="0"/>
        </a:defRPr>
      </a:lvl3pPr>
      <a:lvl4pPr algn="ctr" rtl="0" fontAlgn="base">
        <a:spcBef>
          <a:spcPct val="0"/>
        </a:spcBef>
        <a:spcAft>
          <a:spcPct val="0"/>
        </a:spcAft>
        <a:defRPr sz="4400" b="1">
          <a:solidFill>
            <a:schemeClr val="tx2"/>
          </a:solidFill>
          <a:latin typeface="Times New Roman" charset="0"/>
          <a:ea typeface="ＭＳ Ｐゴシック" charset="0"/>
          <a:cs typeface="ＭＳ Ｐゴシック" charset="0"/>
        </a:defRPr>
      </a:lvl4pPr>
      <a:lvl5pPr algn="ctr" rtl="0" fontAlgn="base">
        <a:spcBef>
          <a:spcPct val="0"/>
        </a:spcBef>
        <a:spcAft>
          <a:spcPct val="0"/>
        </a:spcAft>
        <a:defRPr sz="4400" b="1">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b="1">
          <a:solidFill>
            <a:schemeClr val="tx2"/>
          </a:solidFill>
          <a:latin typeface="Times New Roman" charset="0"/>
          <a:ea typeface="ＭＳ Ｐゴシック" charset="0"/>
          <a:cs typeface="ＭＳ Ｐゴシック" charset="0"/>
        </a:defRPr>
      </a:lvl6pPr>
      <a:lvl7pPr marL="914400" algn="ctr" rtl="0" fontAlgn="base">
        <a:spcBef>
          <a:spcPct val="0"/>
        </a:spcBef>
        <a:spcAft>
          <a:spcPct val="0"/>
        </a:spcAft>
        <a:defRPr sz="4400" b="1">
          <a:solidFill>
            <a:schemeClr val="tx2"/>
          </a:solidFill>
          <a:latin typeface="Times New Roman" charset="0"/>
          <a:ea typeface="ＭＳ Ｐゴシック" charset="0"/>
          <a:cs typeface="ＭＳ Ｐゴシック" charset="0"/>
        </a:defRPr>
      </a:lvl7pPr>
      <a:lvl8pPr marL="1371600" algn="ctr" rtl="0" fontAlgn="base">
        <a:spcBef>
          <a:spcPct val="0"/>
        </a:spcBef>
        <a:spcAft>
          <a:spcPct val="0"/>
        </a:spcAft>
        <a:defRPr sz="4400" b="1">
          <a:solidFill>
            <a:schemeClr val="tx2"/>
          </a:solidFill>
          <a:latin typeface="Times New Roman" charset="0"/>
          <a:ea typeface="ＭＳ Ｐゴシック" charset="0"/>
          <a:cs typeface="ＭＳ Ｐゴシック" charset="0"/>
        </a:defRPr>
      </a:lvl8pPr>
      <a:lvl9pPr marL="1828800" algn="ctr" rtl="0" fontAlgn="base">
        <a:spcBef>
          <a:spcPct val="0"/>
        </a:spcBef>
        <a:spcAft>
          <a:spcPct val="0"/>
        </a:spcAft>
        <a:defRPr sz="4400" b="1">
          <a:solidFill>
            <a:schemeClr val="tx2"/>
          </a:solidFill>
          <a:latin typeface="Times New Roman" charset="0"/>
          <a:ea typeface="ＭＳ Ｐゴシック" charset="0"/>
          <a:cs typeface="ＭＳ Ｐゴシック" charset="0"/>
        </a:defRPr>
      </a:lvl9pPr>
    </p:titleStyle>
    <p:bodyStyle>
      <a:lvl1pPr marL="342900" indent="-342900" algn="l" rtl="0" fontAlgn="base">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charset="0"/>
        <a:buChar char="§"/>
        <a:defRPr sz="2800">
          <a:solidFill>
            <a:schemeClr val="tx1"/>
          </a:solidFill>
          <a:latin typeface="+mn-lt"/>
          <a:ea typeface="+mn-ea"/>
        </a:defRPr>
      </a:lvl2pPr>
      <a:lvl3pPr marL="1143000" indent="-228600" algn="l" rtl="0" fontAlgn="base">
        <a:spcBef>
          <a:spcPct val="20000"/>
        </a:spcBef>
        <a:spcAft>
          <a:spcPct val="0"/>
        </a:spcAft>
        <a:buFont typeface="Wingdings" charset="0"/>
        <a:buChar char="§"/>
        <a:defRPr sz="2400">
          <a:solidFill>
            <a:schemeClr val="tx1"/>
          </a:solidFill>
          <a:latin typeface="+mn-lt"/>
          <a:ea typeface="+mn-ea"/>
        </a:defRPr>
      </a:lvl3pPr>
      <a:lvl4pPr marL="1600200" indent="-228600" algn="l" rtl="0" fontAlgn="base">
        <a:spcBef>
          <a:spcPct val="20000"/>
        </a:spcBef>
        <a:spcAft>
          <a:spcPct val="0"/>
        </a:spcAft>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endParaRPr lang="en-US"/>
          </a:p>
        </p:txBody>
      </p:sp>
      <p:sp>
        <p:nvSpPr>
          <p:cNvPr id="5" name="Rectangle 5"/>
          <p:cNvSpPr>
            <a:spLocks noGrp="1" noChangeArrowheads="1"/>
          </p:cNvSpPr>
          <p:nvPr>
            <p:ph type="ftr" sz="quarter" idx="3"/>
          </p:nvPr>
        </p:nvSpPr>
        <p:spPr/>
        <p:txBody>
          <a:bodyPr/>
          <a:lstStyle/>
          <a:p>
            <a:endParaRPr lang="en-US"/>
          </a:p>
        </p:txBody>
      </p:sp>
      <p:sp>
        <p:nvSpPr>
          <p:cNvPr id="2050" name="Rectangle 2"/>
          <p:cNvSpPr>
            <a:spLocks noGrp="1" noChangeArrowheads="1"/>
          </p:cNvSpPr>
          <p:nvPr>
            <p:ph type="ctrTitle"/>
          </p:nvPr>
        </p:nvSpPr>
        <p:spPr/>
        <p:txBody>
          <a:bodyPr/>
          <a:lstStyle/>
          <a:p>
            <a:r>
              <a:rPr lang="en-US"/>
              <a:t>Chapter 15: Manifest Destiny and the Growing Nation</a:t>
            </a:r>
          </a:p>
        </p:txBody>
      </p:sp>
      <p:sp>
        <p:nvSpPr>
          <p:cNvPr id="2051" name="Rectangle 3"/>
          <p:cNvSpPr>
            <a:spLocks noGrp="1" noChangeArrowheads="1"/>
          </p:cNvSpPr>
          <p:nvPr>
            <p:ph type="subTitle" idx="1"/>
          </p:nvPr>
        </p:nvSpPr>
        <p:spPr/>
        <p:txBody>
          <a:bodyPr/>
          <a:lstStyle/>
          <a:p>
            <a:r>
              <a:rPr lang="en-US"/>
              <a:t>In class review</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386" name="Rectangle 2"/>
          <p:cNvSpPr>
            <a:spLocks noGrp="1" noChangeArrowheads="1"/>
          </p:cNvSpPr>
          <p:nvPr>
            <p:ph type="title"/>
          </p:nvPr>
        </p:nvSpPr>
        <p:spPr/>
        <p:txBody>
          <a:bodyPr/>
          <a:lstStyle/>
          <a:p>
            <a:r>
              <a:rPr lang="en-US"/>
              <a:t>The Louisiana Purchase</a:t>
            </a:r>
          </a:p>
        </p:txBody>
      </p:sp>
      <p:sp>
        <p:nvSpPr>
          <p:cNvPr id="16387" name="Rectangle 3"/>
          <p:cNvSpPr>
            <a:spLocks noGrp="1" noChangeArrowheads="1"/>
          </p:cNvSpPr>
          <p:nvPr>
            <p:ph type="body" idx="1"/>
          </p:nvPr>
        </p:nvSpPr>
        <p:spPr/>
        <p:txBody>
          <a:bodyPr/>
          <a:lstStyle/>
          <a:p>
            <a:r>
              <a:rPr lang="en-US"/>
              <a:t>Who represented the Americans during the bargaining with France?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7410" name="Rectangle 2"/>
          <p:cNvSpPr>
            <a:spLocks noGrp="1" noChangeArrowheads="1"/>
          </p:cNvSpPr>
          <p:nvPr>
            <p:ph type="title"/>
          </p:nvPr>
        </p:nvSpPr>
        <p:spPr/>
        <p:txBody>
          <a:bodyPr/>
          <a:lstStyle/>
          <a:p>
            <a:r>
              <a:rPr lang="en-US"/>
              <a:t>The Louisiana Purchase</a:t>
            </a:r>
          </a:p>
        </p:txBody>
      </p:sp>
      <p:sp>
        <p:nvSpPr>
          <p:cNvPr id="17411" name="Rectangle 3"/>
          <p:cNvSpPr>
            <a:spLocks noGrp="1" noChangeArrowheads="1"/>
          </p:cNvSpPr>
          <p:nvPr>
            <p:ph type="body" sz="half" idx="1"/>
          </p:nvPr>
        </p:nvSpPr>
        <p:spPr/>
        <p:txBody>
          <a:bodyPr/>
          <a:lstStyle/>
          <a:p>
            <a:r>
              <a:rPr lang="en-US" sz="2800"/>
              <a:t>James Monroe</a:t>
            </a:r>
          </a:p>
        </p:txBody>
      </p:sp>
      <p:pic>
        <p:nvPicPr>
          <p:cNvPr id="17413"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0450" y="1981200"/>
            <a:ext cx="3365500" cy="4114800"/>
          </a:xfrm>
          <a:noFill/>
          <a:ln/>
          <a:effectLst/>
          <a:extLst>
            <a:ext uri="{AF507438-7753-43e0-B8FC-AC1667EBCBE1}">
              <a14:hiddenEffects xmlns:a14="http://schemas.microsoft.com/office/drawing/2010/main">
                <a:effectLst>
                  <a:outerShdw blurRad="38100" dist="12700" dir="2700000" algn="ctr" rotWithShape="0">
                    <a:srgbClr val="FFFFFF">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8434" name="Rectangle 2"/>
          <p:cNvSpPr>
            <a:spLocks noGrp="1" noChangeArrowheads="1"/>
          </p:cNvSpPr>
          <p:nvPr>
            <p:ph type="title"/>
          </p:nvPr>
        </p:nvSpPr>
        <p:spPr/>
        <p:txBody>
          <a:bodyPr/>
          <a:lstStyle/>
          <a:p>
            <a:r>
              <a:rPr lang="en-US"/>
              <a:t>Florida</a:t>
            </a:r>
          </a:p>
        </p:txBody>
      </p:sp>
      <p:sp>
        <p:nvSpPr>
          <p:cNvPr id="18435" name="Rectangle 3"/>
          <p:cNvSpPr>
            <a:spLocks noGrp="1" noChangeArrowheads="1"/>
          </p:cNvSpPr>
          <p:nvPr>
            <p:ph type="body" idx="1"/>
          </p:nvPr>
        </p:nvSpPr>
        <p:spPr/>
        <p:txBody>
          <a:bodyPr/>
          <a:lstStyle/>
          <a:p>
            <a:r>
              <a:rPr lang="en-US"/>
              <a:t>What were 2 problems that Americans in Georgia were having with Spanish ruled Florida?</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9458" name="Rectangle 2"/>
          <p:cNvSpPr>
            <a:spLocks noGrp="1" noChangeArrowheads="1"/>
          </p:cNvSpPr>
          <p:nvPr>
            <p:ph type="title"/>
          </p:nvPr>
        </p:nvSpPr>
        <p:spPr/>
        <p:txBody>
          <a:bodyPr/>
          <a:lstStyle/>
          <a:p>
            <a:r>
              <a:rPr lang="en-US"/>
              <a:t>Florida</a:t>
            </a:r>
          </a:p>
        </p:txBody>
      </p:sp>
      <p:sp>
        <p:nvSpPr>
          <p:cNvPr id="19459" name="Rectangle 3"/>
          <p:cNvSpPr>
            <a:spLocks noGrp="1" noChangeArrowheads="1"/>
          </p:cNvSpPr>
          <p:nvPr>
            <p:ph type="body" idx="1"/>
          </p:nvPr>
        </p:nvSpPr>
        <p:spPr/>
        <p:txBody>
          <a:bodyPr/>
          <a:lstStyle/>
          <a:p>
            <a:r>
              <a:rPr lang="en-US"/>
              <a:t>Slaves were escaping to Florida to be accepted by Native Americans in the area.</a:t>
            </a:r>
          </a:p>
          <a:p>
            <a:r>
              <a:rPr lang="en-US"/>
              <a:t>These same Native Americans (Seminoles) would raid farms in Georgia, and the Spanish government could do nothing to stop the raids.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0482" name="Rectangle 2"/>
          <p:cNvSpPr>
            <a:spLocks noGrp="1" noChangeArrowheads="1"/>
          </p:cNvSpPr>
          <p:nvPr>
            <p:ph type="title"/>
          </p:nvPr>
        </p:nvSpPr>
        <p:spPr/>
        <p:txBody>
          <a:bodyPr/>
          <a:lstStyle/>
          <a:p>
            <a:r>
              <a:rPr lang="en-US"/>
              <a:t>Florida</a:t>
            </a:r>
          </a:p>
        </p:txBody>
      </p:sp>
      <p:sp>
        <p:nvSpPr>
          <p:cNvPr id="20483" name="Rectangle 3"/>
          <p:cNvSpPr>
            <a:spLocks noGrp="1" noChangeArrowheads="1"/>
          </p:cNvSpPr>
          <p:nvPr>
            <p:ph type="body" idx="1"/>
          </p:nvPr>
        </p:nvSpPr>
        <p:spPr/>
        <p:txBody>
          <a:bodyPr/>
          <a:lstStyle/>
          <a:p>
            <a:r>
              <a:rPr lang="en-US"/>
              <a:t>What were Andrew Jackson</a:t>
            </a:r>
            <a:r>
              <a:rPr lang="ja-JP" altLang="en-US"/>
              <a:t>’</a:t>
            </a:r>
            <a:r>
              <a:rPr lang="en-US"/>
              <a:t>s orders from President James Monroe?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21506" name="Rectangle 2"/>
          <p:cNvSpPr>
            <a:spLocks noGrp="1" noChangeArrowheads="1"/>
          </p:cNvSpPr>
          <p:nvPr>
            <p:ph type="title"/>
          </p:nvPr>
        </p:nvSpPr>
        <p:spPr/>
        <p:txBody>
          <a:bodyPr/>
          <a:lstStyle/>
          <a:p>
            <a:r>
              <a:rPr lang="en-US"/>
              <a:t>Florida</a:t>
            </a:r>
          </a:p>
        </p:txBody>
      </p:sp>
      <p:sp>
        <p:nvSpPr>
          <p:cNvPr id="21508" name="Rectangle 4"/>
          <p:cNvSpPr>
            <a:spLocks noGrp="1" noChangeArrowheads="1"/>
          </p:cNvSpPr>
          <p:nvPr>
            <p:ph type="body" sz="half" idx="2"/>
          </p:nvPr>
        </p:nvSpPr>
        <p:spPr/>
        <p:txBody>
          <a:bodyPr/>
          <a:lstStyle/>
          <a:p>
            <a:r>
              <a:rPr lang="en-US" sz="2800"/>
              <a:t>Jackson was ordered to end the raids.</a:t>
            </a:r>
          </a:p>
          <a:p>
            <a:r>
              <a:rPr lang="en-US" sz="2800"/>
              <a:t>He was told he could chase raiding Seminoles into Florida.</a:t>
            </a:r>
          </a:p>
          <a:p>
            <a:r>
              <a:rPr lang="en-US" sz="2800"/>
              <a:t>He did not have authority to invade the Spanish colony.</a:t>
            </a:r>
          </a:p>
        </p:txBody>
      </p:sp>
      <p:pic>
        <p:nvPicPr>
          <p:cNvPr id="21509" name="Picture 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00163" y="1981200"/>
            <a:ext cx="2581275" cy="4114800"/>
          </a:xfrm>
          <a:noFill/>
          <a:ln/>
          <a:effectLst/>
          <a:extLst>
            <a:ext uri="{AF507438-7753-43e0-B8FC-AC1667EBCBE1}">
              <a14:hiddenEffects xmlns:a14="http://schemas.microsoft.com/office/drawing/2010/main">
                <a:effectLst>
                  <a:outerShdw blurRad="38100" dist="12700" dir="2700000" algn="ctr" rotWithShape="0">
                    <a:srgbClr val="FFFFFF">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2530" name="Rectangle 2"/>
          <p:cNvSpPr>
            <a:spLocks noGrp="1" noChangeArrowheads="1"/>
          </p:cNvSpPr>
          <p:nvPr>
            <p:ph type="title"/>
          </p:nvPr>
        </p:nvSpPr>
        <p:spPr/>
        <p:txBody>
          <a:bodyPr/>
          <a:lstStyle/>
          <a:p>
            <a:r>
              <a:rPr lang="en-US"/>
              <a:t>Florida</a:t>
            </a:r>
          </a:p>
        </p:txBody>
      </p:sp>
      <p:sp>
        <p:nvSpPr>
          <p:cNvPr id="22531" name="Rectangle 3"/>
          <p:cNvSpPr>
            <a:spLocks noGrp="1" noChangeArrowheads="1"/>
          </p:cNvSpPr>
          <p:nvPr>
            <p:ph type="body" idx="1"/>
          </p:nvPr>
        </p:nvSpPr>
        <p:spPr/>
        <p:txBody>
          <a:bodyPr/>
          <a:lstStyle/>
          <a:p>
            <a:r>
              <a:rPr lang="en-US"/>
              <a:t>What did Jackson actually do upon being sent to Georgia?</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3554" name="Rectangle 2"/>
          <p:cNvSpPr>
            <a:spLocks noGrp="1" noChangeArrowheads="1"/>
          </p:cNvSpPr>
          <p:nvPr>
            <p:ph type="title"/>
          </p:nvPr>
        </p:nvSpPr>
        <p:spPr/>
        <p:txBody>
          <a:bodyPr/>
          <a:lstStyle/>
          <a:p>
            <a:r>
              <a:rPr lang="en-US"/>
              <a:t>Florida</a:t>
            </a:r>
          </a:p>
        </p:txBody>
      </p:sp>
      <p:sp>
        <p:nvSpPr>
          <p:cNvPr id="23555" name="Rectangle 3"/>
          <p:cNvSpPr>
            <a:spLocks noGrp="1" noChangeArrowheads="1"/>
          </p:cNvSpPr>
          <p:nvPr>
            <p:ph type="body" idx="1"/>
          </p:nvPr>
        </p:nvSpPr>
        <p:spPr/>
        <p:txBody>
          <a:bodyPr/>
          <a:lstStyle/>
          <a:p>
            <a:r>
              <a:rPr lang="en-US"/>
              <a:t>Jackson marched into Florida with a force of 1,700 troops. </a:t>
            </a:r>
          </a:p>
          <a:p>
            <a:r>
              <a:rPr lang="en-US"/>
              <a:t>He captured nearly every military post in the colony.</a:t>
            </a:r>
          </a:p>
          <a:p>
            <a:r>
              <a:rPr lang="en-US"/>
              <a:t>Jackson arrested, tried, and executed two British subjects for stirring up Native American attacks.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4578" name="Rectangle 2"/>
          <p:cNvSpPr>
            <a:spLocks noGrp="1" noChangeArrowheads="1"/>
          </p:cNvSpPr>
          <p:nvPr>
            <p:ph type="title"/>
          </p:nvPr>
        </p:nvSpPr>
        <p:spPr/>
        <p:txBody>
          <a:bodyPr/>
          <a:lstStyle/>
          <a:p>
            <a:r>
              <a:rPr lang="en-US"/>
              <a:t>Florida</a:t>
            </a:r>
          </a:p>
        </p:txBody>
      </p:sp>
      <p:sp>
        <p:nvSpPr>
          <p:cNvPr id="24579" name="Rectangle 3"/>
          <p:cNvSpPr>
            <a:spLocks noGrp="1" noChangeArrowheads="1"/>
          </p:cNvSpPr>
          <p:nvPr>
            <p:ph type="body" idx="1"/>
          </p:nvPr>
        </p:nvSpPr>
        <p:spPr/>
        <p:txBody>
          <a:bodyPr/>
          <a:lstStyle/>
          <a:p>
            <a:r>
              <a:rPr lang="en-US"/>
              <a:t>After Jackson</a:t>
            </a:r>
            <a:r>
              <a:rPr lang="ja-JP" altLang="en-US"/>
              <a:t>’</a:t>
            </a:r>
            <a:r>
              <a:rPr lang="en-US"/>
              <a:t>s rampage through Florida, Spain demanded that Jackson be punished. What was America</a:t>
            </a:r>
            <a:r>
              <a:rPr lang="ja-JP" altLang="en-US"/>
              <a:t>’</a:t>
            </a:r>
            <a:r>
              <a:rPr lang="en-US"/>
              <a:t>s reaction to Spain?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5602" name="Rectangle 2"/>
          <p:cNvSpPr>
            <a:spLocks noGrp="1" noChangeArrowheads="1"/>
          </p:cNvSpPr>
          <p:nvPr>
            <p:ph type="title"/>
          </p:nvPr>
        </p:nvSpPr>
        <p:spPr/>
        <p:txBody>
          <a:bodyPr/>
          <a:lstStyle/>
          <a:p>
            <a:r>
              <a:rPr lang="en-US"/>
              <a:t>Florida</a:t>
            </a:r>
          </a:p>
        </p:txBody>
      </p:sp>
      <p:sp>
        <p:nvSpPr>
          <p:cNvPr id="25603" name="Rectangle 3"/>
          <p:cNvSpPr>
            <a:spLocks noGrp="1" noChangeArrowheads="1"/>
          </p:cNvSpPr>
          <p:nvPr>
            <p:ph type="body" idx="1"/>
          </p:nvPr>
        </p:nvSpPr>
        <p:spPr/>
        <p:txBody>
          <a:bodyPr/>
          <a:lstStyle/>
          <a:p>
            <a:r>
              <a:rPr lang="en-US"/>
              <a:t>America told Spain to either govern Florida properly, or get out of the area. </a:t>
            </a:r>
          </a:p>
          <a:p>
            <a:r>
              <a:rPr lang="en-US"/>
              <a:t>In 1819, the Spanish government agreed to yield Florida to the U.S.</a:t>
            </a:r>
          </a:p>
          <a:p>
            <a:r>
              <a:rPr lang="en-US"/>
              <a:t>The U.S. agreed to pay off $5 million in settlers</a:t>
            </a:r>
            <a:r>
              <a:rPr lang="ja-JP" altLang="en-US"/>
              <a:t>’</a:t>
            </a:r>
            <a:r>
              <a:rPr lang="en-US"/>
              <a:t> claims against Spain, as well as to honor Spain</a:t>
            </a:r>
            <a:r>
              <a:rPr lang="ja-JP" altLang="en-US"/>
              <a:t>’</a:t>
            </a:r>
            <a:r>
              <a:rPr lang="en-US"/>
              <a:t>s longtime claim to Texas.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170" name="Rectangle 2"/>
          <p:cNvSpPr>
            <a:spLocks noGrp="1" noChangeArrowheads="1"/>
          </p:cNvSpPr>
          <p:nvPr>
            <p:ph type="title"/>
          </p:nvPr>
        </p:nvSpPr>
        <p:spPr/>
        <p:txBody>
          <a:bodyPr/>
          <a:lstStyle/>
          <a:p>
            <a:r>
              <a:rPr lang="en-US"/>
              <a:t>Manifest Destiny</a:t>
            </a:r>
          </a:p>
        </p:txBody>
      </p:sp>
      <p:sp>
        <p:nvSpPr>
          <p:cNvPr id="7171" name="Rectangle 3"/>
          <p:cNvSpPr>
            <a:spLocks noGrp="1" noChangeArrowheads="1"/>
          </p:cNvSpPr>
          <p:nvPr>
            <p:ph type="body" idx="1"/>
          </p:nvPr>
        </p:nvSpPr>
        <p:spPr/>
        <p:txBody>
          <a:bodyPr/>
          <a:lstStyle/>
          <a:p>
            <a:r>
              <a:rPr lang="en-US"/>
              <a:t>What is Manifest Destiny?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6626" name="Rectangle 2"/>
          <p:cNvSpPr>
            <a:spLocks noGrp="1" noChangeArrowheads="1"/>
          </p:cNvSpPr>
          <p:nvPr>
            <p:ph type="title"/>
          </p:nvPr>
        </p:nvSpPr>
        <p:spPr/>
        <p:txBody>
          <a:bodyPr/>
          <a:lstStyle/>
          <a:p>
            <a:r>
              <a:rPr lang="en-US"/>
              <a:t>Texas</a:t>
            </a:r>
          </a:p>
        </p:txBody>
      </p:sp>
      <p:sp>
        <p:nvSpPr>
          <p:cNvPr id="26627" name="Rectangle 3"/>
          <p:cNvSpPr>
            <a:spLocks noGrp="1" noChangeArrowheads="1"/>
          </p:cNvSpPr>
          <p:nvPr>
            <p:ph type="body" idx="1"/>
          </p:nvPr>
        </p:nvSpPr>
        <p:spPr/>
        <p:txBody>
          <a:bodyPr/>
          <a:lstStyle/>
          <a:p>
            <a:r>
              <a:rPr lang="en-US"/>
              <a:t>What conditions did the Mexican government have Stephen Austin agree to before allowing him to settle in Texas?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27650" name="Rectangle 2"/>
          <p:cNvSpPr>
            <a:spLocks noGrp="1" noChangeArrowheads="1"/>
          </p:cNvSpPr>
          <p:nvPr>
            <p:ph type="title"/>
          </p:nvPr>
        </p:nvSpPr>
        <p:spPr/>
        <p:txBody>
          <a:bodyPr/>
          <a:lstStyle/>
          <a:p>
            <a:r>
              <a:rPr lang="en-US"/>
              <a:t>Texas</a:t>
            </a:r>
          </a:p>
        </p:txBody>
      </p:sp>
      <p:sp>
        <p:nvSpPr>
          <p:cNvPr id="27651" name="Rectangle 3"/>
          <p:cNvSpPr>
            <a:spLocks noGrp="1" noChangeArrowheads="1"/>
          </p:cNvSpPr>
          <p:nvPr>
            <p:ph type="body" sz="half" idx="2"/>
          </p:nvPr>
        </p:nvSpPr>
        <p:spPr/>
        <p:txBody>
          <a:bodyPr/>
          <a:lstStyle/>
          <a:p>
            <a:r>
              <a:rPr lang="en-US" sz="2800"/>
              <a:t>Austin had to choose only moral and hard-working settlers</a:t>
            </a:r>
          </a:p>
          <a:p>
            <a:r>
              <a:rPr lang="en-US" sz="2800"/>
              <a:t>Settlers had to promise to become Mexican citizens</a:t>
            </a:r>
          </a:p>
          <a:p>
            <a:r>
              <a:rPr lang="en-US" sz="2800"/>
              <a:t>Settlers also had to join the Catholic Church</a:t>
            </a:r>
          </a:p>
        </p:txBody>
      </p:sp>
      <p:pic>
        <p:nvPicPr>
          <p:cNvPr id="27653" name="Picture 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133600"/>
            <a:ext cx="3810000" cy="3810000"/>
          </a:xfrm>
          <a:noFill/>
          <a:ln/>
          <a:effectLst/>
          <a:extLst>
            <a:ext uri="{AF507438-7753-43e0-B8FC-AC1667EBCBE1}">
              <a14:hiddenEffects xmlns:a14="http://schemas.microsoft.com/office/drawing/2010/main">
                <a:effectLst>
                  <a:outerShdw blurRad="38100" dist="12700" dir="2700000" algn="ctr" rotWithShape="0">
                    <a:srgbClr val="FFFFFF">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9698" name="Rectangle 2"/>
          <p:cNvSpPr>
            <a:spLocks noGrp="1" noChangeArrowheads="1"/>
          </p:cNvSpPr>
          <p:nvPr>
            <p:ph type="title"/>
          </p:nvPr>
        </p:nvSpPr>
        <p:spPr/>
        <p:txBody>
          <a:bodyPr/>
          <a:lstStyle/>
          <a:p>
            <a:r>
              <a:rPr lang="en-US"/>
              <a:t>Texas</a:t>
            </a:r>
          </a:p>
        </p:txBody>
      </p:sp>
      <p:sp>
        <p:nvSpPr>
          <p:cNvPr id="29699" name="Rectangle 3"/>
          <p:cNvSpPr>
            <a:spLocks noGrp="1" noChangeArrowheads="1"/>
          </p:cNvSpPr>
          <p:nvPr>
            <p:ph type="body" idx="1"/>
          </p:nvPr>
        </p:nvSpPr>
        <p:spPr/>
        <p:txBody>
          <a:bodyPr/>
          <a:lstStyle/>
          <a:p>
            <a:r>
              <a:rPr lang="en-US"/>
              <a:t>What were some of the tensions between the American settlers and the Tejanos (Texans of Mexican descent)?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0722" name="Rectangle 2"/>
          <p:cNvSpPr>
            <a:spLocks noGrp="1" noChangeArrowheads="1"/>
          </p:cNvSpPr>
          <p:nvPr>
            <p:ph type="title"/>
          </p:nvPr>
        </p:nvSpPr>
        <p:spPr/>
        <p:txBody>
          <a:bodyPr/>
          <a:lstStyle/>
          <a:p>
            <a:r>
              <a:rPr lang="en-US"/>
              <a:t>Texas</a:t>
            </a:r>
          </a:p>
        </p:txBody>
      </p:sp>
      <p:sp>
        <p:nvSpPr>
          <p:cNvPr id="30723" name="Rectangle 3"/>
          <p:cNvSpPr>
            <a:spLocks noGrp="1" noChangeArrowheads="1"/>
          </p:cNvSpPr>
          <p:nvPr>
            <p:ph type="body" idx="1"/>
          </p:nvPr>
        </p:nvSpPr>
        <p:spPr/>
        <p:txBody>
          <a:bodyPr/>
          <a:lstStyle/>
          <a:p>
            <a:r>
              <a:rPr lang="en-US" sz="2800"/>
              <a:t>Settlers were unhappy that all official documents had to be in Spanish, and that Mexico had outlawed slavery in 1829</a:t>
            </a:r>
          </a:p>
          <a:p>
            <a:r>
              <a:rPr lang="en-US" sz="2800"/>
              <a:t>Tejanos were unhappy that so many American settlers had come to Texas illegally, and they showed little respect for Mexican culture.</a:t>
            </a:r>
          </a:p>
          <a:p>
            <a:r>
              <a:rPr lang="en-US" sz="2800"/>
              <a:t>Mexican government responded by closing Texas to American immigration.</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746" name="Rectangle 2"/>
          <p:cNvSpPr>
            <a:spLocks noGrp="1" noChangeArrowheads="1"/>
          </p:cNvSpPr>
          <p:nvPr>
            <p:ph type="title"/>
          </p:nvPr>
        </p:nvSpPr>
        <p:spPr/>
        <p:txBody>
          <a:bodyPr/>
          <a:lstStyle/>
          <a:p>
            <a:r>
              <a:rPr lang="en-US"/>
              <a:t>Texas</a:t>
            </a:r>
          </a:p>
        </p:txBody>
      </p:sp>
      <p:sp>
        <p:nvSpPr>
          <p:cNvPr id="31747" name="Rectangle 3"/>
          <p:cNvSpPr>
            <a:spLocks noGrp="1" noChangeArrowheads="1"/>
          </p:cNvSpPr>
          <p:nvPr>
            <p:ph type="body" idx="1"/>
          </p:nvPr>
        </p:nvSpPr>
        <p:spPr/>
        <p:txBody>
          <a:bodyPr/>
          <a:lstStyle/>
          <a:p>
            <a:r>
              <a:rPr lang="en-US"/>
              <a:t>What enraged Texans about the way Santa Anna defeated them at the Alamo?</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32770" name="Rectangle 2"/>
          <p:cNvSpPr>
            <a:spLocks noGrp="1" noChangeArrowheads="1"/>
          </p:cNvSpPr>
          <p:nvPr>
            <p:ph type="title"/>
          </p:nvPr>
        </p:nvSpPr>
        <p:spPr/>
        <p:txBody>
          <a:bodyPr/>
          <a:lstStyle/>
          <a:p>
            <a:r>
              <a:rPr lang="en-US"/>
              <a:t>Texas</a:t>
            </a:r>
          </a:p>
        </p:txBody>
      </p:sp>
      <p:sp>
        <p:nvSpPr>
          <p:cNvPr id="32771" name="Rectangle 3"/>
          <p:cNvSpPr>
            <a:spLocks noGrp="1" noChangeArrowheads="1"/>
          </p:cNvSpPr>
          <p:nvPr>
            <p:ph type="body" sz="half" idx="2"/>
          </p:nvPr>
        </p:nvSpPr>
        <p:spPr/>
        <p:txBody>
          <a:bodyPr/>
          <a:lstStyle/>
          <a:p>
            <a:r>
              <a:rPr lang="en-US" sz="2800"/>
              <a:t>Santa Anna ordered all men who had survived the battle to be executed. </a:t>
            </a:r>
          </a:p>
        </p:txBody>
      </p:sp>
      <p:pic>
        <p:nvPicPr>
          <p:cNvPr id="32773" name="Picture 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740025"/>
            <a:ext cx="3810000" cy="2597150"/>
          </a:xfrm>
          <a:noFill/>
          <a:ln/>
          <a:effectLst/>
          <a:extLst>
            <a:ext uri="{AF507438-7753-43e0-B8FC-AC1667EBCBE1}">
              <a14:hiddenEffects xmlns:a14="http://schemas.microsoft.com/office/drawing/2010/main">
                <a:effectLst>
                  <a:outerShdw blurRad="38100" dist="12700" dir="2700000" algn="ctr" rotWithShape="0">
                    <a:srgbClr val="FFFFFF">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4818" name="Rectangle 2"/>
          <p:cNvSpPr>
            <a:spLocks noGrp="1" noChangeArrowheads="1"/>
          </p:cNvSpPr>
          <p:nvPr>
            <p:ph type="title"/>
          </p:nvPr>
        </p:nvSpPr>
        <p:spPr/>
        <p:txBody>
          <a:bodyPr/>
          <a:lstStyle/>
          <a:p>
            <a:r>
              <a:rPr lang="en-US"/>
              <a:t>Texas</a:t>
            </a:r>
          </a:p>
        </p:txBody>
      </p:sp>
      <p:sp>
        <p:nvSpPr>
          <p:cNvPr id="34819" name="Rectangle 3"/>
          <p:cNvSpPr>
            <a:spLocks noGrp="1" noChangeArrowheads="1"/>
          </p:cNvSpPr>
          <p:nvPr>
            <p:ph type="body" idx="1"/>
          </p:nvPr>
        </p:nvSpPr>
        <p:spPr/>
        <p:txBody>
          <a:bodyPr/>
          <a:lstStyle/>
          <a:p>
            <a:r>
              <a:rPr lang="en-US"/>
              <a:t>What was Sam Houston</a:t>
            </a:r>
            <a:r>
              <a:rPr lang="ja-JP" altLang="en-US"/>
              <a:t>’</a:t>
            </a:r>
            <a:r>
              <a:rPr lang="en-US"/>
              <a:t>s strategy in facing a vastly larger army led by Santa Anna?</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5842" name="Rectangle 2"/>
          <p:cNvSpPr>
            <a:spLocks noGrp="1" noChangeArrowheads="1"/>
          </p:cNvSpPr>
          <p:nvPr>
            <p:ph type="title"/>
          </p:nvPr>
        </p:nvSpPr>
        <p:spPr/>
        <p:txBody>
          <a:bodyPr/>
          <a:lstStyle/>
          <a:p>
            <a:r>
              <a:rPr lang="en-US"/>
              <a:t>Texas</a:t>
            </a:r>
          </a:p>
        </p:txBody>
      </p:sp>
      <p:sp>
        <p:nvSpPr>
          <p:cNvPr id="35843" name="Rectangle 3"/>
          <p:cNvSpPr>
            <a:spLocks noGrp="1" noChangeArrowheads="1"/>
          </p:cNvSpPr>
          <p:nvPr>
            <p:ph type="body" idx="1"/>
          </p:nvPr>
        </p:nvSpPr>
        <p:spPr/>
        <p:txBody>
          <a:bodyPr/>
          <a:lstStyle/>
          <a:p>
            <a:pPr>
              <a:lnSpc>
                <a:spcPct val="90000"/>
              </a:lnSpc>
            </a:pPr>
            <a:r>
              <a:rPr lang="en-US"/>
              <a:t>Houston hoped that by luring Santa Anna deeper into Texas, he could make it harder or the general to supply his army.</a:t>
            </a:r>
          </a:p>
          <a:p>
            <a:pPr>
              <a:lnSpc>
                <a:spcPct val="90000"/>
              </a:lnSpc>
            </a:pPr>
            <a:r>
              <a:rPr lang="en-US"/>
              <a:t>Houston</a:t>
            </a:r>
            <a:r>
              <a:rPr lang="ja-JP" altLang="en-US"/>
              <a:t>’</a:t>
            </a:r>
            <a:r>
              <a:rPr lang="en-US"/>
              <a:t>s troops eventually took Santa Anna</a:t>
            </a:r>
            <a:r>
              <a:rPr lang="ja-JP" altLang="en-US"/>
              <a:t>’</a:t>
            </a:r>
            <a:r>
              <a:rPr lang="en-US"/>
              <a:t>s by surprise and captured Santa Anna. </a:t>
            </a:r>
          </a:p>
          <a:p>
            <a:pPr>
              <a:lnSpc>
                <a:spcPct val="90000"/>
              </a:lnSpc>
            </a:pPr>
            <a:r>
              <a:rPr lang="en-US"/>
              <a:t>They gave him his freedom in exchange for an independent Texas. </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6866" name="Rectangle 2"/>
          <p:cNvSpPr>
            <a:spLocks noGrp="1" noChangeArrowheads="1"/>
          </p:cNvSpPr>
          <p:nvPr>
            <p:ph type="title"/>
          </p:nvPr>
        </p:nvSpPr>
        <p:spPr/>
        <p:txBody>
          <a:bodyPr/>
          <a:lstStyle/>
          <a:p>
            <a:r>
              <a:rPr lang="en-US"/>
              <a:t>Texas</a:t>
            </a:r>
          </a:p>
        </p:txBody>
      </p:sp>
      <p:sp>
        <p:nvSpPr>
          <p:cNvPr id="36867" name="Rectangle 3"/>
          <p:cNvSpPr>
            <a:spLocks noGrp="1" noChangeArrowheads="1"/>
          </p:cNvSpPr>
          <p:nvPr>
            <p:ph type="body" idx="1"/>
          </p:nvPr>
        </p:nvSpPr>
        <p:spPr/>
        <p:txBody>
          <a:bodyPr/>
          <a:lstStyle/>
          <a:p>
            <a:r>
              <a:rPr lang="en-US"/>
              <a:t>Why did U.S. Presidents delay on annexing Texas?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7890" name="Rectangle 2"/>
          <p:cNvSpPr>
            <a:spLocks noGrp="1" noChangeArrowheads="1"/>
          </p:cNvSpPr>
          <p:nvPr>
            <p:ph type="title"/>
          </p:nvPr>
        </p:nvSpPr>
        <p:spPr/>
        <p:txBody>
          <a:bodyPr/>
          <a:lstStyle/>
          <a:p>
            <a:r>
              <a:rPr lang="en-US"/>
              <a:t>Texas</a:t>
            </a:r>
          </a:p>
        </p:txBody>
      </p:sp>
      <p:sp>
        <p:nvSpPr>
          <p:cNvPr id="37891" name="Rectangle 3"/>
          <p:cNvSpPr>
            <a:spLocks noGrp="1" noChangeArrowheads="1"/>
          </p:cNvSpPr>
          <p:nvPr>
            <p:ph type="body" idx="1"/>
          </p:nvPr>
        </p:nvSpPr>
        <p:spPr/>
        <p:txBody>
          <a:bodyPr/>
          <a:lstStyle/>
          <a:p>
            <a:r>
              <a:rPr lang="en-US"/>
              <a:t>Presidents feared that adding another slave state to the union would disrupt the balance in Congress of free and slave states. Also, some feared that annexing Texas would lead to war with Mexico.</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194" name="Rectangle 2"/>
          <p:cNvSpPr>
            <a:spLocks noGrp="1" noChangeArrowheads="1"/>
          </p:cNvSpPr>
          <p:nvPr>
            <p:ph type="title"/>
          </p:nvPr>
        </p:nvSpPr>
        <p:spPr/>
        <p:txBody>
          <a:bodyPr/>
          <a:lstStyle/>
          <a:p>
            <a:r>
              <a:rPr lang="en-US"/>
              <a:t>Manifest Destiny</a:t>
            </a:r>
          </a:p>
        </p:txBody>
      </p:sp>
      <p:sp>
        <p:nvSpPr>
          <p:cNvPr id="8195" name="Rectangle 3"/>
          <p:cNvSpPr>
            <a:spLocks noGrp="1" noChangeArrowheads="1"/>
          </p:cNvSpPr>
          <p:nvPr>
            <p:ph type="body" sz="half" idx="2"/>
          </p:nvPr>
        </p:nvSpPr>
        <p:spPr/>
        <p:txBody>
          <a:bodyPr/>
          <a:lstStyle/>
          <a:p>
            <a:r>
              <a:rPr lang="en-US" sz="2800"/>
              <a:t>The belief that it was America</a:t>
            </a:r>
            <a:r>
              <a:rPr lang="ja-JP" altLang="en-US" sz="2800"/>
              <a:t>’</a:t>
            </a:r>
            <a:r>
              <a:rPr lang="en-US" sz="2800"/>
              <a:t>s right and duty to spread across the North American continent.</a:t>
            </a:r>
          </a:p>
        </p:txBody>
      </p:sp>
      <p:pic>
        <p:nvPicPr>
          <p:cNvPr id="8197" name="Picture 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613025"/>
            <a:ext cx="3810000" cy="2851150"/>
          </a:xfrm>
          <a:noFill/>
          <a:ln/>
          <a:effectLst/>
          <a:extLst>
            <a:ext uri="{AF507438-7753-43e0-B8FC-AC1667EBCBE1}">
              <a14:hiddenEffects xmlns:a14="http://schemas.microsoft.com/office/drawing/2010/main">
                <a:effectLst>
                  <a:outerShdw blurRad="38100" dist="12700" dir="2700000" algn="ctr" rotWithShape="0">
                    <a:srgbClr val="FFFFFF">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38914" name="Rectangle 2"/>
          <p:cNvSpPr>
            <a:spLocks noGrp="1" noChangeArrowheads="1"/>
          </p:cNvSpPr>
          <p:nvPr>
            <p:ph type="title"/>
          </p:nvPr>
        </p:nvSpPr>
        <p:spPr/>
        <p:txBody>
          <a:bodyPr/>
          <a:lstStyle/>
          <a:p>
            <a:r>
              <a:rPr lang="en-US"/>
              <a:t>Oregon Country</a:t>
            </a:r>
          </a:p>
        </p:txBody>
      </p:sp>
      <p:sp>
        <p:nvSpPr>
          <p:cNvPr id="38916" name="Rectangle 4"/>
          <p:cNvSpPr>
            <a:spLocks noGrp="1" noChangeArrowheads="1"/>
          </p:cNvSpPr>
          <p:nvPr>
            <p:ph type="body" sz="half" idx="2"/>
          </p:nvPr>
        </p:nvSpPr>
        <p:spPr/>
        <p:txBody>
          <a:bodyPr/>
          <a:lstStyle/>
          <a:p>
            <a:pPr>
              <a:lnSpc>
                <a:spcPct val="90000"/>
              </a:lnSpc>
            </a:pPr>
            <a:r>
              <a:rPr lang="en-US" sz="2400"/>
              <a:t>After exploring Oregon, Lewis wrote, </a:t>
            </a:r>
            <a:r>
              <a:rPr lang="ja-JP" altLang="en-US" sz="2400"/>
              <a:t>“</a:t>
            </a:r>
            <a:r>
              <a:rPr lang="en-US" sz="2400"/>
              <a:t>In the course of 10 or 12 years, a tour across the continent by this route will be undertaken with as little concern as a voyage across the Atlantic.</a:t>
            </a:r>
            <a:r>
              <a:rPr lang="ja-JP" altLang="en-US" sz="2400"/>
              <a:t>”</a:t>
            </a:r>
            <a:r>
              <a:rPr lang="en-US" sz="2400"/>
              <a:t> </a:t>
            </a:r>
          </a:p>
          <a:p>
            <a:pPr>
              <a:lnSpc>
                <a:spcPct val="90000"/>
              </a:lnSpc>
            </a:pPr>
            <a:r>
              <a:rPr lang="en-US" sz="2400"/>
              <a:t>Why didn</a:t>
            </a:r>
            <a:r>
              <a:rPr lang="ja-JP" altLang="en-US" sz="2400"/>
              <a:t>’</a:t>
            </a:r>
            <a:r>
              <a:rPr lang="en-US" sz="2400"/>
              <a:t>t this happen? How did Jedidiah Smith help change this?</a:t>
            </a:r>
          </a:p>
        </p:txBody>
      </p:sp>
      <p:pic>
        <p:nvPicPr>
          <p:cNvPr id="38917" name="Picture 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79463" y="1981200"/>
            <a:ext cx="3621087" cy="4114800"/>
          </a:xfrm>
          <a:noFill/>
          <a:ln/>
          <a:effectLst/>
          <a:extLst>
            <a:ext uri="{AF507438-7753-43e0-B8FC-AC1667EBCBE1}">
              <a14:hiddenEffects xmlns:a14="http://schemas.microsoft.com/office/drawing/2010/main">
                <a:effectLst>
                  <a:outerShdw blurRad="38100" dist="12700" dir="2700000" algn="ctr" rotWithShape="0">
                    <a:srgbClr val="FFFFFF">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9938" name="Rectangle 2"/>
          <p:cNvSpPr>
            <a:spLocks noGrp="1" noChangeArrowheads="1"/>
          </p:cNvSpPr>
          <p:nvPr>
            <p:ph type="title"/>
          </p:nvPr>
        </p:nvSpPr>
        <p:spPr/>
        <p:txBody>
          <a:bodyPr/>
          <a:lstStyle/>
          <a:p>
            <a:r>
              <a:rPr lang="en-US"/>
              <a:t>Oregon Country</a:t>
            </a:r>
          </a:p>
        </p:txBody>
      </p:sp>
      <p:sp>
        <p:nvSpPr>
          <p:cNvPr id="39939" name="Rectangle 3"/>
          <p:cNvSpPr>
            <a:spLocks noGrp="1" noChangeArrowheads="1"/>
          </p:cNvSpPr>
          <p:nvPr>
            <p:ph type="body" idx="1"/>
          </p:nvPr>
        </p:nvSpPr>
        <p:spPr/>
        <p:txBody>
          <a:bodyPr/>
          <a:lstStyle/>
          <a:p>
            <a:r>
              <a:rPr lang="en-US"/>
              <a:t>The path taken by Lewis and Clark was too harsh for the average settler. </a:t>
            </a:r>
          </a:p>
          <a:p>
            <a:r>
              <a:rPr lang="en-US"/>
              <a:t>Jedediah Smith found the South Pass, which was flatter and made it easier for wagons to cross the Rocky Mountains.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40962" name="Rectangle 2"/>
          <p:cNvSpPr>
            <a:spLocks noGrp="1" noChangeArrowheads="1"/>
          </p:cNvSpPr>
          <p:nvPr>
            <p:ph type="title"/>
          </p:nvPr>
        </p:nvSpPr>
        <p:spPr/>
        <p:txBody>
          <a:bodyPr/>
          <a:lstStyle/>
          <a:p>
            <a:r>
              <a:rPr lang="en-US"/>
              <a:t>Oregon Country</a:t>
            </a:r>
          </a:p>
        </p:txBody>
      </p:sp>
      <p:sp>
        <p:nvSpPr>
          <p:cNvPr id="40963" name="Rectangle 3"/>
          <p:cNvSpPr>
            <a:spLocks noGrp="1" noChangeArrowheads="1"/>
          </p:cNvSpPr>
          <p:nvPr>
            <p:ph type="body" idx="1"/>
          </p:nvPr>
        </p:nvSpPr>
        <p:spPr/>
        <p:txBody>
          <a:bodyPr/>
          <a:lstStyle/>
          <a:p>
            <a:r>
              <a:rPr lang="en-US"/>
              <a:t>What was the significance of Polk</a:t>
            </a:r>
            <a:r>
              <a:rPr lang="ja-JP" altLang="en-US"/>
              <a:t>’</a:t>
            </a:r>
            <a:r>
              <a:rPr lang="en-US"/>
              <a:t>s campaign slogan of </a:t>
            </a:r>
            <a:r>
              <a:rPr lang="ja-JP" altLang="en-US"/>
              <a:t>“</a:t>
            </a:r>
            <a:r>
              <a:rPr lang="en-US"/>
              <a:t>Fifty-four forty or fight!</a:t>
            </a:r>
            <a:r>
              <a:rPr lang="ja-JP" altLang="en-US"/>
              <a:t>”</a:t>
            </a:r>
            <a:r>
              <a:rPr lang="en-US"/>
              <a:t> </a:t>
            </a:r>
          </a:p>
          <a:p>
            <a:r>
              <a:rPr lang="en-US"/>
              <a:t>What became of this slogan?</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41986" name="Rectangle 2"/>
          <p:cNvSpPr>
            <a:spLocks noGrp="1" noChangeArrowheads="1"/>
          </p:cNvSpPr>
          <p:nvPr>
            <p:ph type="title"/>
          </p:nvPr>
        </p:nvSpPr>
        <p:spPr/>
        <p:txBody>
          <a:bodyPr/>
          <a:lstStyle/>
          <a:p>
            <a:r>
              <a:rPr lang="en-US"/>
              <a:t>Oregon Country</a:t>
            </a:r>
          </a:p>
        </p:txBody>
      </p:sp>
      <p:sp>
        <p:nvSpPr>
          <p:cNvPr id="41987" name="Rectangle 3"/>
          <p:cNvSpPr>
            <a:spLocks noGrp="1" noChangeArrowheads="1"/>
          </p:cNvSpPr>
          <p:nvPr>
            <p:ph type="body" idx="1"/>
          </p:nvPr>
        </p:nvSpPr>
        <p:spPr/>
        <p:txBody>
          <a:bodyPr/>
          <a:lstStyle/>
          <a:p>
            <a:r>
              <a:rPr lang="en-US"/>
              <a:t>Fifty-four forty represented the lattitude line of the northern most part of Oregon. Polk claimed that he wanted all of Oregon and was willing to fight Britain for its ownership.</a:t>
            </a:r>
          </a:p>
          <a:p>
            <a:r>
              <a:rPr lang="en-US"/>
              <a:t>However, in the end Polk settled on half of Oregon, the current U.S. - Canada border. He got neither Fifty-four forty or a fight.</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43010" name="Rectangle 2"/>
          <p:cNvSpPr>
            <a:spLocks noGrp="1" noChangeArrowheads="1"/>
          </p:cNvSpPr>
          <p:nvPr>
            <p:ph type="title"/>
          </p:nvPr>
        </p:nvSpPr>
        <p:spPr/>
        <p:txBody>
          <a:bodyPr/>
          <a:lstStyle/>
          <a:p>
            <a:r>
              <a:rPr lang="en-US"/>
              <a:t>War with Mexico</a:t>
            </a:r>
          </a:p>
        </p:txBody>
      </p:sp>
      <p:sp>
        <p:nvSpPr>
          <p:cNvPr id="43011" name="Rectangle 3"/>
          <p:cNvSpPr>
            <a:spLocks noGrp="1" noChangeArrowheads="1"/>
          </p:cNvSpPr>
          <p:nvPr>
            <p:ph type="body" idx="1"/>
          </p:nvPr>
        </p:nvSpPr>
        <p:spPr/>
        <p:txBody>
          <a:bodyPr/>
          <a:lstStyle/>
          <a:p>
            <a:r>
              <a:rPr lang="en-US"/>
              <a:t>What action caused the U.S. to declare war on Mexico?</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44034" name="Rectangle 2"/>
          <p:cNvSpPr>
            <a:spLocks noGrp="1" noChangeArrowheads="1"/>
          </p:cNvSpPr>
          <p:nvPr>
            <p:ph type="title"/>
          </p:nvPr>
        </p:nvSpPr>
        <p:spPr/>
        <p:txBody>
          <a:bodyPr/>
          <a:lstStyle/>
          <a:p>
            <a:r>
              <a:rPr lang="en-US"/>
              <a:t>War with Mexico</a:t>
            </a:r>
          </a:p>
        </p:txBody>
      </p:sp>
      <p:sp>
        <p:nvSpPr>
          <p:cNvPr id="44035" name="Rectangle 3"/>
          <p:cNvSpPr>
            <a:spLocks noGrp="1" noChangeArrowheads="1"/>
          </p:cNvSpPr>
          <p:nvPr>
            <p:ph type="body" idx="1"/>
          </p:nvPr>
        </p:nvSpPr>
        <p:spPr/>
        <p:txBody>
          <a:bodyPr/>
          <a:lstStyle/>
          <a:p>
            <a:r>
              <a:rPr lang="en-US"/>
              <a:t>Mexico and Texas could not agree on a border. </a:t>
            </a:r>
          </a:p>
          <a:p>
            <a:r>
              <a:rPr lang="en-US"/>
              <a:t>April 25, 1846, Mexican soldiers fired on American troops who were patrolling along the Rio Grande. </a:t>
            </a:r>
          </a:p>
          <a:p>
            <a:r>
              <a:rPr lang="en-US"/>
              <a:t>This was enough for President Polk to press Congress to declare war on Mexico.</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46082" name="Rectangle 2"/>
          <p:cNvSpPr>
            <a:spLocks noGrp="1" noChangeArrowheads="1"/>
          </p:cNvSpPr>
          <p:nvPr>
            <p:ph type="title"/>
          </p:nvPr>
        </p:nvSpPr>
        <p:spPr/>
        <p:txBody>
          <a:bodyPr/>
          <a:lstStyle/>
          <a:p>
            <a:r>
              <a:rPr lang="en-US"/>
              <a:t>War with Mexico</a:t>
            </a:r>
          </a:p>
        </p:txBody>
      </p:sp>
      <p:sp>
        <p:nvSpPr>
          <p:cNvPr id="46083" name="Rectangle 3"/>
          <p:cNvSpPr>
            <a:spLocks noGrp="1" noChangeArrowheads="1"/>
          </p:cNvSpPr>
          <p:nvPr>
            <p:ph type="body" idx="1"/>
          </p:nvPr>
        </p:nvSpPr>
        <p:spPr/>
        <p:txBody>
          <a:bodyPr/>
          <a:lstStyle/>
          <a:p>
            <a:r>
              <a:rPr lang="en-US"/>
              <a:t>What were the conditions of the Treaty of Guadalupe Hidalgo?</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47106" name="Rectangle 2"/>
          <p:cNvSpPr>
            <a:spLocks noGrp="1" noChangeArrowheads="1"/>
          </p:cNvSpPr>
          <p:nvPr>
            <p:ph type="title"/>
          </p:nvPr>
        </p:nvSpPr>
        <p:spPr/>
        <p:txBody>
          <a:bodyPr/>
          <a:lstStyle/>
          <a:p>
            <a:r>
              <a:rPr lang="en-US"/>
              <a:t>War with Mexico</a:t>
            </a:r>
          </a:p>
        </p:txBody>
      </p:sp>
      <p:sp>
        <p:nvSpPr>
          <p:cNvPr id="47107" name="Rectangle 3"/>
          <p:cNvSpPr>
            <a:spLocks noGrp="1" noChangeArrowheads="1"/>
          </p:cNvSpPr>
          <p:nvPr>
            <p:ph type="body" idx="1"/>
          </p:nvPr>
        </p:nvSpPr>
        <p:spPr/>
        <p:txBody>
          <a:bodyPr/>
          <a:lstStyle/>
          <a:p>
            <a:r>
              <a:rPr lang="en-US" sz="2800"/>
              <a:t>Mexico agreed to give up Texas and a vast region known as the Mexican Cession.</a:t>
            </a:r>
          </a:p>
          <a:p>
            <a:r>
              <a:rPr lang="en-US" sz="2800"/>
              <a:t>This area included California, Nevada, Utah, Arizona, and New Mexico, as well as parts of Colorado and Wyoming.</a:t>
            </a:r>
          </a:p>
          <a:p>
            <a:r>
              <a:rPr lang="en-US" sz="2800"/>
              <a:t>In return the U.S. agreed to pay Mexico $15 million and promised to protect the 80,000 - 100,000 Mexicans living in Texas and in the Mexican Cession.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242" name="Rectangle 2"/>
          <p:cNvSpPr>
            <a:spLocks noGrp="1" noChangeArrowheads="1"/>
          </p:cNvSpPr>
          <p:nvPr>
            <p:ph type="title"/>
          </p:nvPr>
        </p:nvSpPr>
        <p:spPr/>
        <p:txBody>
          <a:bodyPr/>
          <a:lstStyle/>
          <a:p>
            <a:r>
              <a:rPr lang="en-US"/>
              <a:t>The Louisiana Purchase</a:t>
            </a:r>
          </a:p>
        </p:txBody>
      </p:sp>
      <p:sp>
        <p:nvSpPr>
          <p:cNvPr id="10243" name="Rectangle 3"/>
          <p:cNvSpPr>
            <a:spLocks noGrp="1" noChangeArrowheads="1"/>
          </p:cNvSpPr>
          <p:nvPr>
            <p:ph type="body" idx="1"/>
          </p:nvPr>
        </p:nvSpPr>
        <p:spPr/>
        <p:txBody>
          <a:bodyPr/>
          <a:lstStyle/>
          <a:p>
            <a:r>
              <a:rPr lang="en-US"/>
              <a:t>What was important about the Mississippi River and New Orleans?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266" name="Rectangle 2"/>
          <p:cNvSpPr>
            <a:spLocks noGrp="1" noChangeArrowheads="1"/>
          </p:cNvSpPr>
          <p:nvPr>
            <p:ph type="title"/>
          </p:nvPr>
        </p:nvSpPr>
        <p:spPr/>
        <p:txBody>
          <a:bodyPr/>
          <a:lstStyle/>
          <a:p>
            <a:r>
              <a:rPr lang="en-US"/>
              <a:t>The Louisiana Purchase</a:t>
            </a:r>
          </a:p>
        </p:txBody>
      </p:sp>
      <p:sp>
        <p:nvSpPr>
          <p:cNvPr id="11267" name="Rectangle 3"/>
          <p:cNvSpPr>
            <a:spLocks noGrp="1" noChangeArrowheads="1"/>
          </p:cNvSpPr>
          <p:nvPr>
            <p:ph type="body" sz="half" idx="1"/>
          </p:nvPr>
        </p:nvSpPr>
        <p:spPr/>
        <p:txBody>
          <a:bodyPr/>
          <a:lstStyle/>
          <a:p>
            <a:r>
              <a:rPr lang="en-US" sz="2800"/>
              <a:t>Farmers relied on the Mississippi to get crops to the market. </a:t>
            </a:r>
          </a:p>
          <a:p>
            <a:r>
              <a:rPr lang="en-US" sz="2800"/>
              <a:t>In New Orleans, crops were loaded on to ships bound for Europe or the East Coast.</a:t>
            </a:r>
          </a:p>
        </p:txBody>
      </p:sp>
      <p:pic>
        <p:nvPicPr>
          <p:cNvPr id="11269"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770188"/>
            <a:ext cx="3810000" cy="2536825"/>
          </a:xfrm>
          <a:noFill/>
          <a:ln/>
          <a:effectLst/>
          <a:extLst>
            <a:ext uri="{AF507438-7753-43e0-B8FC-AC1667EBCBE1}">
              <a14:hiddenEffects xmlns:a14="http://schemas.microsoft.com/office/drawing/2010/main">
                <a:effectLst>
                  <a:outerShdw blurRad="38100" dist="12700" dir="2700000" algn="ctr" rotWithShape="0">
                    <a:srgbClr val="FFFFFF">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26" name="Rectangle 2"/>
          <p:cNvSpPr>
            <a:spLocks noGrp="1" noChangeArrowheads="1"/>
          </p:cNvSpPr>
          <p:nvPr>
            <p:ph type="title"/>
          </p:nvPr>
        </p:nvSpPr>
        <p:spPr/>
        <p:txBody>
          <a:bodyPr/>
          <a:lstStyle/>
          <a:p>
            <a:r>
              <a:rPr lang="en-US"/>
              <a:t>The Louisiana Purchase</a:t>
            </a:r>
          </a:p>
        </p:txBody>
      </p:sp>
      <p:sp>
        <p:nvSpPr>
          <p:cNvPr id="1027" name="Rectangle 3"/>
          <p:cNvSpPr>
            <a:spLocks noGrp="1" noChangeArrowheads="1"/>
          </p:cNvSpPr>
          <p:nvPr>
            <p:ph type="body" idx="1"/>
          </p:nvPr>
        </p:nvSpPr>
        <p:spPr/>
        <p:txBody>
          <a:bodyPr/>
          <a:lstStyle/>
          <a:p>
            <a:r>
              <a:rPr lang="en-US"/>
              <a:t>What were Napoleon</a:t>
            </a:r>
            <a:r>
              <a:rPr lang="ja-JP" altLang="en-US"/>
              <a:t>’</a:t>
            </a:r>
            <a:r>
              <a:rPr lang="en-US"/>
              <a:t>s plans for Louisiana?</a:t>
            </a:r>
          </a:p>
          <a:p>
            <a:r>
              <a:rPr lang="en-US"/>
              <a:t>How were they ruined?</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2290" name="Rectangle 2"/>
          <p:cNvSpPr>
            <a:spLocks noGrp="1" noChangeArrowheads="1"/>
          </p:cNvSpPr>
          <p:nvPr>
            <p:ph type="title"/>
          </p:nvPr>
        </p:nvSpPr>
        <p:spPr/>
        <p:txBody>
          <a:bodyPr/>
          <a:lstStyle/>
          <a:p>
            <a:r>
              <a:rPr lang="en-US"/>
              <a:t>The Louisiana Purchase</a:t>
            </a:r>
          </a:p>
        </p:txBody>
      </p:sp>
      <p:sp>
        <p:nvSpPr>
          <p:cNvPr id="12291" name="Rectangle 3"/>
          <p:cNvSpPr>
            <a:spLocks noGrp="1" noChangeArrowheads="1"/>
          </p:cNvSpPr>
          <p:nvPr>
            <p:ph type="body" sz="half" idx="2"/>
          </p:nvPr>
        </p:nvSpPr>
        <p:spPr/>
        <p:txBody>
          <a:bodyPr/>
          <a:lstStyle/>
          <a:p>
            <a:pPr>
              <a:lnSpc>
                <a:spcPct val="90000"/>
              </a:lnSpc>
            </a:pPr>
            <a:r>
              <a:rPr lang="en-US" sz="2800"/>
              <a:t>Napoleon planned to settle the territory with French farmers who could raise food for slaves in France</a:t>
            </a:r>
            <a:r>
              <a:rPr lang="ja-JP" altLang="en-US" sz="2800"/>
              <a:t>’</a:t>
            </a:r>
            <a:r>
              <a:rPr lang="en-US" sz="2800"/>
              <a:t>s Carribean sugar plantations.</a:t>
            </a:r>
          </a:p>
          <a:p>
            <a:pPr>
              <a:lnSpc>
                <a:spcPct val="90000"/>
              </a:lnSpc>
            </a:pPr>
            <a:r>
              <a:rPr lang="en-US" sz="2800"/>
              <a:t>Toussaint L</a:t>
            </a:r>
            <a:r>
              <a:rPr lang="ja-JP" altLang="en-US" sz="2800"/>
              <a:t>’</a:t>
            </a:r>
            <a:r>
              <a:rPr lang="en-US" sz="2800"/>
              <a:t>Ouverture led a slave revolt in Haiti.</a:t>
            </a:r>
          </a:p>
        </p:txBody>
      </p:sp>
      <p:pic>
        <p:nvPicPr>
          <p:cNvPr id="12293" name="Picture 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49375" y="1981200"/>
            <a:ext cx="2481263" cy="4114800"/>
          </a:xfrm>
          <a:noFill/>
          <a:ln/>
          <a:effectLst/>
          <a:extLst>
            <a:ext uri="{AF507438-7753-43e0-B8FC-AC1667EBCBE1}">
              <a14:hiddenEffects xmlns:a14="http://schemas.microsoft.com/office/drawing/2010/main">
                <a:effectLst>
                  <a:outerShdw blurRad="38100" dist="12700" dir="2700000" algn="ctr" rotWithShape="0">
                    <a:srgbClr val="FFFFFF">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4338" name="Rectangle 2"/>
          <p:cNvSpPr>
            <a:spLocks noGrp="1" noChangeArrowheads="1"/>
          </p:cNvSpPr>
          <p:nvPr>
            <p:ph type="title"/>
          </p:nvPr>
        </p:nvSpPr>
        <p:spPr/>
        <p:txBody>
          <a:bodyPr/>
          <a:lstStyle/>
          <a:p>
            <a:r>
              <a:rPr lang="en-US"/>
              <a:t>The Louisiana Purchase</a:t>
            </a:r>
          </a:p>
        </p:txBody>
      </p:sp>
      <p:sp>
        <p:nvSpPr>
          <p:cNvPr id="14339" name="Rectangle 3"/>
          <p:cNvSpPr>
            <a:spLocks noGrp="1" noChangeArrowheads="1"/>
          </p:cNvSpPr>
          <p:nvPr>
            <p:ph type="body" idx="1"/>
          </p:nvPr>
        </p:nvSpPr>
        <p:spPr/>
        <p:txBody>
          <a:bodyPr/>
          <a:lstStyle/>
          <a:p>
            <a:r>
              <a:rPr lang="en-US"/>
              <a:t>Name 3 Reasons Napoleon was willing to sell the Louisiana territory to America.</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5362" name="Rectangle 2"/>
          <p:cNvSpPr>
            <a:spLocks noGrp="1" noChangeArrowheads="1"/>
          </p:cNvSpPr>
          <p:nvPr>
            <p:ph type="title"/>
          </p:nvPr>
        </p:nvSpPr>
        <p:spPr/>
        <p:txBody>
          <a:bodyPr/>
          <a:lstStyle/>
          <a:p>
            <a:r>
              <a:rPr lang="en-US"/>
              <a:t>The Louisiana Purchase</a:t>
            </a:r>
          </a:p>
        </p:txBody>
      </p:sp>
      <p:sp>
        <p:nvSpPr>
          <p:cNvPr id="15363" name="Rectangle 3"/>
          <p:cNvSpPr>
            <a:spLocks noGrp="1" noChangeArrowheads="1"/>
          </p:cNvSpPr>
          <p:nvPr>
            <p:ph type="body" idx="1"/>
          </p:nvPr>
        </p:nvSpPr>
        <p:spPr/>
        <p:txBody>
          <a:bodyPr/>
          <a:lstStyle/>
          <a:p>
            <a:r>
              <a:rPr lang="en-US"/>
              <a:t>After losing control of Haiti, Napoleon no longer had plans for the area.</a:t>
            </a:r>
          </a:p>
          <a:p>
            <a:r>
              <a:rPr lang="en-US"/>
              <a:t>Napoleon was planning war with Britain and needed money to finance the war.</a:t>
            </a:r>
          </a:p>
          <a:p>
            <a:r>
              <a:rPr lang="en-US"/>
              <a:t>Napoleon wanted to avoid Britain gaining any claim to the territory in the event France lost the war.</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2004:Templates:Presentations:Designs:Wood</Template>
  <TotalTime>533</TotalTime>
  <Words>1091</Words>
  <Application>Microsoft Macintosh PowerPoint</Application>
  <PresentationFormat>On-screen Show (4:3)</PresentationFormat>
  <Paragraphs>137</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ＭＳ Ｐゴシック</vt:lpstr>
      <vt:lpstr>Times New Roman</vt:lpstr>
      <vt:lpstr>Wingdings</vt:lpstr>
      <vt:lpstr>Wood</vt:lpstr>
      <vt:lpstr>Chapter 15: Manifest Destiny and the Growing Nation</vt:lpstr>
      <vt:lpstr>Manifest Destiny</vt:lpstr>
      <vt:lpstr>Manifest Destiny</vt:lpstr>
      <vt:lpstr>The Louisiana Purchase</vt:lpstr>
      <vt:lpstr>The Louisiana Purchase</vt:lpstr>
      <vt:lpstr>The Louisiana Purchase</vt:lpstr>
      <vt:lpstr>The Louisiana Purchase</vt:lpstr>
      <vt:lpstr>The Louisiana Purchase</vt:lpstr>
      <vt:lpstr>The Louisiana Purchase</vt:lpstr>
      <vt:lpstr>The Louisiana Purchase</vt:lpstr>
      <vt:lpstr>The Louisiana Purchase</vt:lpstr>
      <vt:lpstr>Florida</vt:lpstr>
      <vt:lpstr>Florida</vt:lpstr>
      <vt:lpstr>Florida</vt:lpstr>
      <vt:lpstr>Florida</vt:lpstr>
      <vt:lpstr>Florida</vt:lpstr>
      <vt:lpstr>Florida</vt:lpstr>
      <vt:lpstr>Florida</vt:lpstr>
      <vt:lpstr>Florida</vt:lpstr>
      <vt:lpstr>Texas</vt:lpstr>
      <vt:lpstr>Texas</vt:lpstr>
      <vt:lpstr>Texas</vt:lpstr>
      <vt:lpstr>Texas</vt:lpstr>
      <vt:lpstr>Texas</vt:lpstr>
      <vt:lpstr>Texas</vt:lpstr>
      <vt:lpstr>Texas</vt:lpstr>
      <vt:lpstr>Texas</vt:lpstr>
      <vt:lpstr>Texas</vt:lpstr>
      <vt:lpstr>Texas</vt:lpstr>
      <vt:lpstr>Oregon Country</vt:lpstr>
      <vt:lpstr>Oregon Country</vt:lpstr>
      <vt:lpstr>Oregon Country</vt:lpstr>
      <vt:lpstr>Oregon Country</vt:lpstr>
      <vt:lpstr>War with Mexico</vt:lpstr>
      <vt:lpstr>War with Mexico</vt:lpstr>
      <vt:lpstr>War with Mexico</vt:lpstr>
      <vt:lpstr>War with Mexico</vt:lpstr>
    </vt:vector>
  </TitlesOfParts>
  <Company>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Manifest Destiny and the Growing Nation</dc:title>
  <dc:creator>Kennedy Middle</dc:creator>
  <cp:lastModifiedBy>PPS IT Dept</cp:lastModifiedBy>
  <cp:revision>3</cp:revision>
  <dcterms:created xsi:type="dcterms:W3CDTF">2009-04-07T14:18:06Z</dcterms:created>
  <dcterms:modified xsi:type="dcterms:W3CDTF">2014-03-18T17:49:51Z</dcterms:modified>
</cp:coreProperties>
</file>