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handoutMasterIdLst>
    <p:handoutMasterId r:id="rId31"/>
  </p:handoutMasterIdLst>
  <p:sldIdLst>
    <p:sldId id="256" r:id="rId2"/>
    <p:sldId id="285" r:id="rId3"/>
    <p:sldId id="286" r:id="rId4"/>
    <p:sldId id="257" r:id="rId5"/>
    <p:sldId id="270" r:id="rId6"/>
    <p:sldId id="258" r:id="rId7"/>
    <p:sldId id="271" r:id="rId8"/>
    <p:sldId id="259" r:id="rId9"/>
    <p:sldId id="272" r:id="rId10"/>
    <p:sldId id="260" r:id="rId11"/>
    <p:sldId id="287" r:id="rId12"/>
    <p:sldId id="261" r:id="rId13"/>
    <p:sldId id="273" r:id="rId14"/>
    <p:sldId id="262" r:id="rId15"/>
    <p:sldId id="288" r:id="rId16"/>
    <p:sldId id="263" r:id="rId17"/>
    <p:sldId id="290" r:id="rId18"/>
    <p:sldId id="264" r:id="rId19"/>
    <p:sldId id="274" r:id="rId20"/>
    <p:sldId id="265" r:id="rId21"/>
    <p:sldId id="291" r:id="rId22"/>
    <p:sldId id="266" r:id="rId23"/>
    <p:sldId id="275" r:id="rId24"/>
    <p:sldId id="267" r:id="rId25"/>
    <p:sldId id="268" r:id="rId26"/>
    <p:sldId id="284" r:id="rId27"/>
    <p:sldId id="269" r:id="rId28"/>
    <p:sldId id="276" r:id="rId29"/>
    <p:sldId id="277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00CCFF"/>
    <a:srgbClr val="CC00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8D95B50-DEE5-8240-8EFA-C08F5127C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83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0258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59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63EE8-0913-C940-85EE-452753EC1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1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9B20B-E1CF-4742-9205-47952964A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077BD-D80E-994E-BF50-B2B3D5589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1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EE494-1657-6F4B-8E6A-73E1FC4D1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9D9EC-830D-2543-AA24-83441766D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B7DFE-9EBF-5E49-BC0C-D4BBCC41B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9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99874-0F4B-B84C-B39F-115B6C731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F169D-C425-2F49-840A-C1C4E367E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2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FAAF6-3845-0841-8828-EA759960D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6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BD7BD-8429-7E42-98A9-B8BF6E6AE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0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F3F27-E82D-6240-80D8-DF05CDCEE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5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77 w 2780"/>
                <a:gd name="T1" fmla="*/ 18 h 953"/>
                <a:gd name="T2" fmla="*/ 2687 w 2780"/>
                <a:gd name="T3" fmla="*/ 24 h 953"/>
                <a:gd name="T4" fmla="*/ 2621 w 2780"/>
                <a:gd name="T5" fmla="*/ 102 h 953"/>
                <a:gd name="T6" fmla="*/ 2519 w 2780"/>
                <a:gd name="T7" fmla="*/ 156 h 953"/>
                <a:gd name="T8" fmla="*/ 2513 w 2780"/>
                <a:gd name="T9" fmla="*/ 222 h 953"/>
                <a:gd name="T10" fmla="*/ 2495 w 2780"/>
                <a:gd name="T11" fmla="*/ 246 h 953"/>
                <a:gd name="T12" fmla="*/ 2477 w 2780"/>
                <a:gd name="T13" fmla="*/ 252 h 953"/>
                <a:gd name="T14" fmla="*/ 2405 w 2780"/>
                <a:gd name="T15" fmla="*/ 210 h 953"/>
                <a:gd name="T16" fmla="*/ 2267 w 2780"/>
                <a:gd name="T17" fmla="*/ 192 h 953"/>
                <a:gd name="T18" fmla="*/ 2243 w 2780"/>
                <a:gd name="T19" fmla="*/ 186 h 953"/>
                <a:gd name="T20" fmla="*/ 2225 w 2780"/>
                <a:gd name="T21" fmla="*/ 192 h 953"/>
                <a:gd name="T22" fmla="*/ 2153 w 2780"/>
                <a:gd name="T23" fmla="*/ 228 h 953"/>
                <a:gd name="T24" fmla="*/ 2117 w 2780"/>
                <a:gd name="T25" fmla="*/ 240 h 953"/>
                <a:gd name="T26" fmla="*/ 2093 w 2780"/>
                <a:gd name="T27" fmla="*/ 246 h 953"/>
                <a:gd name="T28" fmla="*/ 2081 w 2780"/>
                <a:gd name="T29" fmla="*/ 258 h 953"/>
                <a:gd name="T30" fmla="*/ 2081 w 2780"/>
                <a:gd name="T31" fmla="*/ 276 h 953"/>
                <a:gd name="T32" fmla="*/ 2058 w 2780"/>
                <a:gd name="T33" fmla="*/ 300 h 953"/>
                <a:gd name="T34" fmla="*/ 2040 w 2780"/>
                <a:gd name="T35" fmla="*/ 312 h 953"/>
                <a:gd name="T36" fmla="*/ 2028 w 2780"/>
                <a:gd name="T37" fmla="*/ 324 h 953"/>
                <a:gd name="T38" fmla="*/ 2016 w 2780"/>
                <a:gd name="T39" fmla="*/ 336 h 953"/>
                <a:gd name="T40" fmla="*/ 1985 w 2780"/>
                <a:gd name="T41" fmla="*/ 342 h 953"/>
                <a:gd name="T42" fmla="*/ 1919 w 2780"/>
                <a:gd name="T43" fmla="*/ 336 h 953"/>
                <a:gd name="T44" fmla="*/ 1883 w 2780"/>
                <a:gd name="T45" fmla="*/ 330 h 953"/>
                <a:gd name="T46" fmla="*/ 1871 w 2780"/>
                <a:gd name="T47" fmla="*/ 342 h 953"/>
                <a:gd name="T48" fmla="*/ 1859 w 2780"/>
                <a:gd name="T49" fmla="*/ 354 h 953"/>
                <a:gd name="T50" fmla="*/ 1829 w 2780"/>
                <a:gd name="T51" fmla="*/ 360 h 953"/>
                <a:gd name="T52" fmla="*/ 1770 w 2780"/>
                <a:gd name="T53" fmla="*/ 342 h 953"/>
                <a:gd name="T54" fmla="*/ 1746 w 2780"/>
                <a:gd name="T55" fmla="*/ 342 h 953"/>
                <a:gd name="T56" fmla="*/ 1722 w 2780"/>
                <a:gd name="T57" fmla="*/ 354 h 953"/>
                <a:gd name="T58" fmla="*/ 1661 w 2780"/>
                <a:gd name="T59" fmla="*/ 425 h 953"/>
                <a:gd name="T60" fmla="*/ 1619 w 2780"/>
                <a:gd name="T61" fmla="*/ 569 h 953"/>
                <a:gd name="T62" fmla="*/ 1619 w 2780"/>
                <a:gd name="T63" fmla="*/ 593 h 953"/>
                <a:gd name="T64" fmla="*/ 1625 w 2780"/>
                <a:gd name="T65" fmla="*/ 641 h 953"/>
                <a:gd name="T66" fmla="*/ 1643 w 2780"/>
                <a:gd name="T67" fmla="*/ 659 h 953"/>
                <a:gd name="T68" fmla="*/ 1637 w 2780"/>
                <a:gd name="T69" fmla="*/ 671 h 953"/>
                <a:gd name="T70" fmla="*/ 1625 w 2780"/>
                <a:gd name="T71" fmla="*/ 683 h 953"/>
                <a:gd name="T72" fmla="*/ 1547 w 2780"/>
                <a:gd name="T73" fmla="*/ 689 h 953"/>
                <a:gd name="T74" fmla="*/ 1470 w 2780"/>
                <a:gd name="T75" fmla="*/ 629 h 953"/>
                <a:gd name="T76" fmla="*/ 1337 w 2780"/>
                <a:gd name="T77" fmla="*/ 587 h 953"/>
                <a:gd name="T78" fmla="*/ 1188 w 2780"/>
                <a:gd name="T79" fmla="*/ 671 h 953"/>
                <a:gd name="T80" fmla="*/ 1019 w 2780"/>
                <a:gd name="T81" fmla="*/ 731 h 953"/>
                <a:gd name="T82" fmla="*/ 816 w 2780"/>
                <a:gd name="T83" fmla="*/ 743 h 953"/>
                <a:gd name="T84" fmla="*/ 630 w 2780"/>
                <a:gd name="T85" fmla="*/ 701 h 953"/>
                <a:gd name="T86" fmla="*/ 570 w 2780"/>
                <a:gd name="T87" fmla="*/ 695 h 953"/>
                <a:gd name="T88" fmla="*/ 558 w 2780"/>
                <a:gd name="T89" fmla="*/ 701 h 953"/>
                <a:gd name="T90" fmla="*/ 522 w 2780"/>
                <a:gd name="T91" fmla="*/ 731 h 953"/>
                <a:gd name="T92" fmla="*/ 437 w 2780"/>
                <a:gd name="T93" fmla="*/ 809 h 953"/>
                <a:gd name="T94" fmla="*/ 407 w 2780"/>
                <a:gd name="T95" fmla="*/ 821 h 953"/>
                <a:gd name="T96" fmla="*/ 383 w 2780"/>
                <a:gd name="T97" fmla="*/ 821 h 953"/>
                <a:gd name="T98" fmla="*/ 336 w 2780"/>
                <a:gd name="T99" fmla="*/ 827 h 953"/>
                <a:gd name="T100" fmla="*/ 210 w 2780"/>
                <a:gd name="T101" fmla="*/ 851 h 953"/>
                <a:gd name="T102" fmla="*/ 174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9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23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24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25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26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27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28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29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30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31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32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9233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923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3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3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3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369B1329-ABB0-4448-B8A3-816DB827C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3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457200"/>
            <a:ext cx="4343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smtClean="0">
                <a:solidFill>
                  <a:srgbClr val="00FF99"/>
                </a:solidFill>
                <a:latin typeface="Comic Sans MS" charset="0"/>
                <a:cs typeface="+mj-cs"/>
              </a:rPr>
              <a:t>Andrew Jackson</a:t>
            </a:r>
            <a:r>
              <a:rPr lang="en-US" sz="4800" b="1" smtClean="0">
                <a:solidFill>
                  <a:srgbClr val="00FF99"/>
                </a:solidFill>
                <a:latin typeface="Comic Sans MS" charset="0"/>
                <a:cs typeface="+mj-cs"/>
              </a:rPr>
              <a:t> </a:t>
            </a:r>
            <a:br>
              <a:rPr lang="en-US" sz="4800" b="1" smtClean="0">
                <a:solidFill>
                  <a:srgbClr val="00FF99"/>
                </a:solidFill>
                <a:latin typeface="Comic Sans MS" charset="0"/>
                <a:cs typeface="+mj-cs"/>
              </a:rPr>
            </a:br>
            <a:r>
              <a:rPr lang="en-US" sz="4800" b="1" smtClean="0">
                <a:solidFill>
                  <a:srgbClr val="00FF99"/>
                </a:solidFill>
                <a:latin typeface="Comic Sans MS" charset="0"/>
                <a:cs typeface="+mj-cs"/>
              </a:rPr>
              <a:t>&amp; </a:t>
            </a:r>
            <a:br>
              <a:rPr lang="en-US" sz="4800" b="1" smtClean="0">
                <a:solidFill>
                  <a:srgbClr val="00FF99"/>
                </a:solidFill>
                <a:latin typeface="Comic Sans MS" charset="0"/>
                <a:cs typeface="+mj-cs"/>
              </a:rPr>
            </a:br>
            <a:r>
              <a:rPr lang="en-US" sz="3200" b="1" smtClean="0">
                <a:solidFill>
                  <a:srgbClr val="00FF99"/>
                </a:solidFill>
                <a:latin typeface="Comic Sans MS" charset="0"/>
                <a:cs typeface="+mj-cs"/>
              </a:rPr>
              <a:t>the Growth of</a:t>
            </a:r>
            <a:r>
              <a:rPr lang="en-US" sz="4000" b="1" smtClean="0">
                <a:solidFill>
                  <a:srgbClr val="00FF99"/>
                </a:solidFill>
                <a:latin typeface="Comic Sans MS" charset="0"/>
                <a:cs typeface="+mj-cs"/>
              </a:rPr>
              <a:t> </a:t>
            </a:r>
            <a:r>
              <a:rPr lang="en-US" sz="3200" b="1" smtClean="0">
                <a:solidFill>
                  <a:srgbClr val="00FF99"/>
                </a:solidFill>
                <a:latin typeface="Comic Sans MS" charset="0"/>
                <a:cs typeface="+mj-cs"/>
              </a:rPr>
              <a:t>American Democracy</a:t>
            </a:r>
          </a:p>
        </p:txBody>
      </p:sp>
      <p:pic>
        <p:nvPicPr>
          <p:cNvPr id="4098" name="Picture 5" descr="70563-004-3A8FF9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1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omic Sans MS" charset="0"/>
                <a:cs typeface="+mj-cs"/>
              </a:rPr>
              <a:t>14.3 From the Frontier to the White House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lost the election of 1824 in the </a:t>
            </a:r>
            <a:r>
              <a:rPr lang="ja-JP" altLang="en-US" b="1" dirty="0" smtClean="0">
                <a:solidFill>
                  <a:srgbClr val="F8F8F8"/>
                </a:solidFill>
                <a:latin typeface="Arial"/>
                <a:cs typeface="+mn-cs"/>
              </a:rPr>
              <a:t>“</a:t>
            </a:r>
            <a:r>
              <a:rPr lang="en-US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corrupt bargain</a:t>
            </a:r>
            <a:r>
              <a:rPr lang="ja-JP" altLang="en-US" b="1" dirty="0" smtClean="0">
                <a:solidFill>
                  <a:srgbClr val="F8F8F8"/>
                </a:solidFill>
                <a:latin typeface="Arial"/>
                <a:cs typeface="+mn-cs"/>
              </a:rPr>
              <a:t>”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when Clay was accused of trading his support for Adams for a job as Sec. of State.</a:t>
            </a:r>
          </a:p>
          <a:p>
            <a:pPr eaLnBrk="1" hangingPunct="1">
              <a:buFont typeface="Wingdings" charset="0"/>
              <a:buNone/>
              <a:defRPr/>
            </a:pPr>
            <a:endParaRPr lang="en-US" dirty="0" smtClean="0">
              <a:latin typeface="Comic Sans MS" charset="0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supporters founded a new </a:t>
            </a:r>
            <a:r>
              <a:rPr lang="en-US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Democratic Party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to represent the common people.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3"/>
            <a:ext cx="9144000" cy="5316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75" y="4659908"/>
            <a:ext cx="5415076" cy="219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omic Sans MS" charset="0"/>
                <a:cs typeface="+mj-cs"/>
              </a:rPr>
              <a:t>14.4 Jacksons Approach to Governing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omic Sans MS" charset="0"/>
                <a:cs typeface="+mn-cs"/>
              </a:rPr>
              <a:t>Jackson</a:t>
            </a:r>
            <a:r>
              <a:rPr lang="ja-JP" altLang="en-US" sz="2800" dirty="0" smtClean="0">
                <a:latin typeface="Arial"/>
                <a:cs typeface="+mn-cs"/>
              </a:rPr>
              <a:t>’</a:t>
            </a:r>
            <a:r>
              <a:rPr lang="en-US" sz="2800" dirty="0" smtClean="0">
                <a:latin typeface="Comic Sans MS" charset="0"/>
                <a:cs typeface="+mn-cs"/>
              </a:rPr>
              <a:t>s approach to governing was controversial.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dirty="0" smtClean="0"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relied more on his 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friends, the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kitchen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cabinet, 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than 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he did on the regular cabinet.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dirty="0" smtClean="0"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omic Sans MS" charset="0"/>
                <a:cs typeface="+mn-cs"/>
              </a:rPr>
              <a:t>Jackson tried to change/reform the government.  He believed that government workers should </a:t>
            </a:r>
            <a:r>
              <a:rPr lang="ja-JP" altLang="en-US" sz="2800" dirty="0" smtClean="0">
                <a:latin typeface="Arial"/>
                <a:cs typeface="+mn-cs"/>
              </a:rPr>
              <a:t>“</a:t>
            </a:r>
            <a:r>
              <a:rPr lang="en-US" sz="2800" dirty="0" smtClean="0">
                <a:latin typeface="Comic Sans MS" charset="0"/>
                <a:cs typeface="+mn-cs"/>
              </a:rPr>
              <a:t>go back to making a living as other people do.</a:t>
            </a:r>
            <a:r>
              <a:rPr lang="ja-JP" altLang="en-US" sz="2800" dirty="0" smtClean="0">
                <a:latin typeface="Arial"/>
                <a:cs typeface="+mn-cs"/>
              </a:rPr>
              <a:t>”</a:t>
            </a:r>
            <a:r>
              <a:rPr lang="en-US" sz="2800" dirty="0" smtClean="0">
                <a:latin typeface="Comic Sans MS" charset="0"/>
                <a:cs typeface="+mn-cs"/>
              </a:rPr>
              <a:t>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15363" name="Picture 5" descr="Jac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omic Sans MS" charset="0"/>
                <a:cs typeface="+mj-cs"/>
              </a:rPr>
              <a:t>14.4 Jacksons Approach to Governing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replaced about 10% of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civil servants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.</a:t>
            </a:r>
          </a:p>
          <a:p>
            <a:pPr eaLnBrk="1" hangingPunct="1">
              <a:defRPr/>
            </a:pP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rewarded his followers in the Democratic party with government jobs.  </a:t>
            </a:r>
          </a:p>
          <a:p>
            <a:pPr eaLnBrk="1" hangingPunct="1">
              <a:defRPr/>
            </a:pP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</a:t>
            </a:r>
            <a:r>
              <a:rPr lang="ja-JP" altLang="en-US" sz="2800" dirty="0" smtClean="0">
                <a:solidFill>
                  <a:srgbClr val="F8F8F8"/>
                </a:solidFill>
                <a:latin typeface="Arial"/>
                <a:cs typeface="+mn-cs"/>
              </a:rPr>
              <a:t>’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 opponents called this the </a:t>
            </a:r>
            <a:r>
              <a:rPr lang="ja-JP" altLang="en-US" sz="2800" b="1" dirty="0" smtClean="0">
                <a:solidFill>
                  <a:srgbClr val="F8F8F8"/>
                </a:solidFill>
                <a:latin typeface="Arial"/>
                <a:cs typeface="+mn-cs"/>
              </a:rPr>
              <a:t>“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spoils system,</a:t>
            </a:r>
            <a:r>
              <a:rPr lang="ja-JP" altLang="en-US" sz="2800" b="1" dirty="0" smtClean="0">
                <a:solidFill>
                  <a:srgbClr val="F8F8F8"/>
                </a:solidFill>
                <a:latin typeface="Arial"/>
                <a:cs typeface="+mn-cs"/>
              </a:rPr>
              <a:t>”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from the saying </a:t>
            </a:r>
            <a:r>
              <a:rPr lang="ja-JP" altLang="en-US" sz="2800" dirty="0" smtClean="0">
                <a:solidFill>
                  <a:srgbClr val="F8F8F8"/>
                </a:solidFill>
                <a:latin typeface="Arial"/>
                <a:cs typeface="+mn-cs"/>
              </a:rPr>
              <a:t>“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to the victor belong the spoils (rewards) of war.</a:t>
            </a:r>
            <a:r>
              <a:rPr lang="ja-JP" altLang="en-US" sz="2800" dirty="0" smtClean="0">
                <a:solidFill>
                  <a:srgbClr val="F8F8F8"/>
                </a:solidFill>
                <a:latin typeface="Arial"/>
                <a:cs typeface="+mn-cs"/>
              </a:rPr>
              <a:t>”</a:t>
            </a: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97000"/>
            <a:ext cx="787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1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Comic Sans MS" charset="0"/>
                <a:cs typeface="+mj-cs"/>
              </a:rPr>
              <a:t>14.5 The Nullification Crisis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Tariffs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were a source of unhappiness and hardship in some states, and a source of joy in other states.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Southern states suffered, because of 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tariffs.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South </a:t>
            </a:r>
            <a:r>
              <a:rPr lang="en-US" sz="24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imported many goods from </a:t>
            </a:r>
            <a:r>
              <a:rPr lang="en-US" sz="24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Europe.</a:t>
            </a:r>
            <a:endParaRPr lang="en-US" sz="24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Citizens of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South Carolina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were outraged in 1828, when a high tariff was passed because they traded their goods w/ foreign countries.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787400"/>
            <a:ext cx="6985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4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14.5 The Nullification Crisis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cs typeface="+mn-cs"/>
              </a:rPr>
              <a:t>South Carolina believed the Fed. Govt. went too far and threatened to secede from the U.S.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solidFill>
                <a:srgbClr val="F8F8F8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b="1" dirty="0" smtClean="0">
                <a:solidFill>
                  <a:srgbClr val="F8F8F8"/>
                </a:solidFill>
                <a:cs typeface="+mn-cs"/>
              </a:rPr>
              <a:t>John C. Calhoun</a:t>
            </a:r>
            <a:r>
              <a:rPr lang="en-US" sz="2800" dirty="0" smtClean="0">
                <a:solidFill>
                  <a:srgbClr val="F8F8F8"/>
                </a:solidFill>
                <a:cs typeface="+mn-cs"/>
              </a:rPr>
              <a:t> supported </a:t>
            </a:r>
            <a:r>
              <a:rPr lang="en-US" sz="2800" b="1" dirty="0" smtClean="0">
                <a:solidFill>
                  <a:srgbClr val="F8F8F8"/>
                </a:solidFill>
                <a:cs typeface="+mn-cs"/>
              </a:rPr>
              <a:t>state</a:t>
            </a:r>
            <a:r>
              <a:rPr lang="ja-JP" altLang="en-US" sz="2800" b="1" dirty="0" smtClean="0">
                <a:solidFill>
                  <a:srgbClr val="F8F8F8"/>
                </a:solidFill>
                <a:latin typeface="Arial"/>
                <a:cs typeface="+mn-cs"/>
              </a:rPr>
              <a:t>’</a:t>
            </a:r>
            <a:r>
              <a:rPr lang="en-US" sz="2800" b="1" dirty="0" smtClean="0">
                <a:solidFill>
                  <a:srgbClr val="F8F8F8"/>
                </a:solidFill>
                <a:cs typeface="+mn-cs"/>
              </a:rPr>
              <a:t>s rights</a:t>
            </a:r>
            <a:r>
              <a:rPr lang="en-US" sz="2800" dirty="0" smtClean="0">
                <a:solidFill>
                  <a:srgbClr val="F8F8F8"/>
                </a:solidFill>
                <a:cs typeface="+mn-cs"/>
              </a:rPr>
              <a:t> and tried to have the tariffs nullified (rejected/canceled) by the state of S. Carolina.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solidFill>
                <a:srgbClr val="F8F8F8"/>
              </a:solidFill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cs typeface="+mn-cs"/>
              </a:rPr>
              <a:t>Jackson threatened to send in federal troops, and the crisis ended.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20483" name="Picture 5" descr="Jac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23813"/>
            <a:ext cx="79248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Comic Sans MS" charset="0"/>
                <a:cs typeface="+mj-cs"/>
              </a:rPr>
              <a:t>14.1 Introduction</a:t>
            </a:r>
            <a:endParaRPr lang="en-US" sz="4000" dirty="0" smtClean="0">
              <a:latin typeface="Comic Sans MS" charset="0"/>
              <a:cs typeface="+mj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Comic Sans MS" charset="0"/>
                <a:cs typeface="+mn-cs"/>
              </a:rPr>
              <a:t>John Quincy Adams vs. Andrew Jackson</a:t>
            </a:r>
            <a:endParaRPr lang="en-US" dirty="0" smtClean="0">
              <a:solidFill>
                <a:srgbClr val="00FF99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rgbClr val="00FF99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latin typeface="Comic Sans MS" charset="0"/>
                <a:cs typeface="+mn-cs"/>
              </a:rPr>
              <a:t>“mudslinging”</a:t>
            </a:r>
            <a:endParaRPr lang="en-US" dirty="0" smtClean="0"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latin typeface="Comic Sans MS" charset="0"/>
                <a:cs typeface="+mn-cs"/>
              </a:rPr>
              <a:t>v</a:t>
            </a:r>
            <a:r>
              <a:rPr lang="en-US" dirty="0" smtClean="0">
                <a:latin typeface="Comic Sans MS" charset="0"/>
                <a:cs typeface="+mn-cs"/>
              </a:rPr>
              <a:t>iews of rich &amp; well-born, commoners, Native Americans, &amp; states’ rights supporters</a:t>
            </a:r>
            <a:endParaRPr lang="en-US" dirty="0" smtClean="0">
              <a:solidFill>
                <a:srgbClr val="00FF99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rgbClr val="00FF99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45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omic Sans MS" charset="0"/>
                <a:cs typeface="+mj-cs"/>
              </a:rPr>
              <a:t>A Question for my Lovely Students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dirty="0" smtClean="0">
                <a:latin typeface="Comic Sans MS" charset="0"/>
                <a:cs typeface="+mn-cs"/>
              </a:rPr>
              <a:t>Name another event where a President had to send in </a:t>
            </a:r>
            <a:r>
              <a:rPr lang="en-US" dirty="0" smtClean="0">
                <a:latin typeface="Comic Sans MS" charset="0"/>
                <a:cs typeface="+mn-cs"/>
              </a:rPr>
              <a:t>troops </a:t>
            </a:r>
            <a:r>
              <a:rPr lang="en-US" dirty="0" smtClean="0">
                <a:latin typeface="Comic Sans MS" charset="0"/>
                <a:cs typeface="+mn-cs"/>
              </a:rPr>
              <a:t>to prove a point to U.S. citizens, who wanted to rebel against the U.S. government.  Who was the President</a:t>
            </a:r>
            <a:r>
              <a:rPr lang="en-US" dirty="0" smtClean="0">
                <a:latin typeface="Comic Sans MS" charset="0"/>
                <a:cs typeface="+mn-cs"/>
              </a:rPr>
              <a:t>?</a:t>
            </a:r>
            <a:endParaRPr lang="en-US" dirty="0" smtClean="0">
              <a:latin typeface="Comic Sans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Comic Sans MS" charset="0"/>
              </a:rPr>
              <a:t>Answer: </a:t>
            </a:r>
            <a:endParaRPr lang="en-US" dirty="0" smtClean="0">
              <a:cs typeface="+mj-cs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dirty="0" smtClean="0">
                <a:latin typeface="Comic Sans MS" charset="0"/>
              </a:rPr>
              <a:t>The </a:t>
            </a:r>
            <a:r>
              <a:rPr lang="en-US" dirty="0">
                <a:latin typeface="Comic Sans MS" charset="0"/>
              </a:rPr>
              <a:t>Whiskey Rebellion &amp; President George Washington</a:t>
            </a:r>
            <a:r>
              <a:rPr lang="en-US" dirty="0" smtClean="0">
                <a:latin typeface="Comic Sans MS" charset="0"/>
              </a:rPr>
              <a:t>.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US" dirty="0">
              <a:latin typeface="Comic Sans MS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en-US" dirty="0">
              <a:latin typeface="Comic Sans MS" charset="0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364" r="3862" b="10117"/>
          <a:stretch/>
        </p:blipFill>
        <p:spPr>
          <a:xfrm>
            <a:off x="3083823" y="2438400"/>
            <a:ext cx="568892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5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omic Sans MS" charset="0"/>
                <a:cs typeface="+mj-cs"/>
              </a:rPr>
              <a:t>14.6 Jackson Battles the Bank of the U.S.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The </a:t>
            </a:r>
            <a:r>
              <a:rPr lang="en-US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Bank of the United States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was a controversial institution.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believed that the Bank served only the rich.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The Bank</a:t>
            </a:r>
            <a:r>
              <a:rPr lang="ja-JP" altLang="en-US" dirty="0" smtClean="0">
                <a:solidFill>
                  <a:srgbClr val="F8F8F8"/>
                </a:solidFill>
                <a:latin typeface="Arial"/>
                <a:cs typeface="+mn-cs"/>
              </a:rPr>
              <a:t>’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 director, </a:t>
            </a:r>
            <a:r>
              <a:rPr lang="en-US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Nicholas Biddle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, represented everything that Jackson hated, he was rich &amp; well born.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Jack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2700"/>
            <a:ext cx="838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omic Sans MS" charset="0"/>
                <a:cs typeface="+mj-cs"/>
              </a:rPr>
              <a:t>14.6 Jackson Battles the Bank of the U.S.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The government had large deposits in the Bank.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Henry Clay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, Jackson</a:t>
            </a:r>
            <a:r>
              <a:rPr lang="ja-JP" altLang="en-US" sz="2800" dirty="0" smtClean="0">
                <a:solidFill>
                  <a:srgbClr val="F8F8F8"/>
                </a:solidFill>
                <a:latin typeface="Arial"/>
                <a:cs typeface="+mn-cs"/>
              </a:rPr>
              <a:t>’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 chief political opponent, tried to use the Bank controversy to defeat Jackson in the 1832 election.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However, Jackson had the support of poor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farmers,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which helped him to defeat Clay and kill the Bank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olidFill>
                  <a:srgbClr val="F8F8F8"/>
                </a:solidFill>
                <a:latin typeface="Comic Sans MS" charset="0"/>
                <a:cs typeface="+mn-cs"/>
              </a:rPr>
              <a:t>s</a:t>
            </a:r>
            <a:r>
              <a:rPr lang="en-US" sz="24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tarved it by removing federal deposits &amp; putting in state banks…”pet banks”</a:t>
            </a:r>
            <a:endParaRPr lang="en-US" sz="24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Comic Sans MS" charset="0"/>
                <a:cs typeface="+mj-cs"/>
              </a:rPr>
              <a:t>14.7 Jackson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latin typeface="Comic Sans MS" charset="0"/>
                <a:cs typeface="+mj-cs"/>
              </a:rPr>
              <a:t>s Indian Policy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believed that Natives should move west to make room for white settlers.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urged Congress to pass the Indian Removal Act of 1830.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Even Native Americans like the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Cherokees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-who adopted white ways, passed a constitution, and learned to read &amp; write-were forced west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“Five Civilized Tribes” = Creek, Cherokee, Choctaw, Chickasaw &amp; Seminole</a:t>
            </a:r>
            <a:endParaRPr lang="en-US" sz="24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910388" cy="69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Comic Sans MS" charset="0"/>
                <a:cs typeface="+mj-cs"/>
              </a:rPr>
              <a:t>14.7 Jackson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latin typeface="Comic Sans MS" charset="0"/>
                <a:cs typeface="+mj-cs"/>
              </a:rPr>
              <a:t>s Indian Policy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Some Native groups, like those led by chief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Black Hawk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in Illinois, resisted with weapons.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2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However, their resistance did not work and they were forced to march in the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Trail of Tears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to new Indian Territory.  Many Natives died during their travels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Supreme Court ruled natives had a right to land, but Jackson met resistance with force</a:t>
            </a:r>
            <a:endParaRPr lang="en-US" sz="24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2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The natives of Florida (known as the Seminoles) were the only group that were successful at resisting removal, because they had the help of runaway 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slaves &amp; terrain.</a:t>
            </a: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Jack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32771" name="Picture 4" descr="scan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16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889000"/>
            <a:ext cx="698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3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omic Sans MS" charset="0"/>
                <a:cs typeface="+mj-cs"/>
              </a:rPr>
              <a:t>14.2 The Inauguration of Jackson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During the election of 1828 the United States experienced a growth in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democracy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Comic Sans MS" charset="0"/>
                <a:cs typeface="+mn-cs"/>
              </a:rPr>
              <a:t>n</a:t>
            </a:r>
            <a:r>
              <a:rPr lang="en-US" dirty="0" smtClean="0">
                <a:latin typeface="Comic Sans MS" charset="0"/>
                <a:cs typeface="+mn-cs"/>
              </a:rPr>
              <a:t>ew states pushing for more rights</a:t>
            </a:r>
            <a:endParaRPr lang="en-US" dirty="0" smtClean="0"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200" dirty="0" smtClean="0">
              <a:solidFill>
                <a:srgbClr val="00FF99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omic Sans MS" charset="0"/>
                <a:cs typeface="+mn-cs"/>
              </a:rPr>
              <a:t>Prior to this election only white property owners could </a:t>
            </a:r>
            <a:r>
              <a:rPr lang="en-US" sz="2800" dirty="0" smtClean="0">
                <a:latin typeface="Comic Sans MS" charset="0"/>
                <a:cs typeface="+mn-cs"/>
              </a:rPr>
              <a:t>vote—education &amp; experience to vote wisely</a:t>
            </a:r>
            <a:endParaRPr lang="en-US" sz="2800" dirty="0" smtClean="0"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200" dirty="0" smtClean="0"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This was first U.S. election where the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common people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could </a:t>
            </a:r>
            <a:r>
              <a:rPr lang="en-US" sz="2800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vote</a:t>
            </a:r>
            <a:r>
              <a:rPr lang="en-US" sz="28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over 1 million (3x 1824)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10,000 came to inauguration</a:t>
            </a:r>
            <a:endParaRPr lang="en-US" sz="2400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rgbClr val="00FF99"/>
              </a:solidFill>
              <a:latin typeface="Comic Sans MS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6147" name="Picture 5" descr="Jac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omic Sans MS" charset="0"/>
                <a:cs typeface="+mj-cs"/>
              </a:rPr>
              <a:t>14.2 The Inauguration of Jackson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omic Sans MS" charset="0"/>
                <a:cs typeface="+mn-cs"/>
              </a:rPr>
              <a:t>He was believed to be the champion of the common people &amp; many thought he would reduce the power of moneyed interests.</a:t>
            </a:r>
          </a:p>
          <a:p>
            <a:pPr eaLnBrk="1" hangingPunct="1">
              <a:defRPr/>
            </a:pPr>
            <a:endParaRPr lang="en-US" dirty="0" smtClean="0">
              <a:latin typeface="Comic Sans MS" charset="0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The 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elite 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(</a:t>
            </a:r>
            <a:r>
              <a:rPr lang="en-US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Rich &amp; Well Born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) were not sure that Jackson would be the best person for the presidency.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5" descr="Jac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0"/>
            <a:ext cx="5716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omic Sans MS" charset="0"/>
                <a:cs typeface="+mj-cs"/>
              </a:rPr>
              <a:t>14.3 From the Frontier to the White House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grew up in poverty.</a:t>
            </a:r>
          </a:p>
          <a:p>
            <a:pPr eaLnBrk="1" hangingPunct="1">
              <a:defRPr/>
            </a:pPr>
            <a:endParaRPr lang="en-US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was a </a:t>
            </a:r>
            <a:r>
              <a:rPr lang="en-US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self made man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: lawyer, planter, military hero, and eventually the 7</a:t>
            </a:r>
            <a:r>
              <a:rPr lang="en-US" baseline="30000" dirty="0" smtClean="0">
                <a:solidFill>
                  <a:srgbClr val="F8F8F8"/>
                </a:solidFill>
                <a:latin typeface="Comic Sans MS" charset="0"/>
                <a:cs typeface="+mn-cs"/>
              </a:rPr>
              <a:t>th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 president of the United States.</a:t>
            </a:r>
          </a:p>
          <a:p>
            <a:pPr eaLnBrk="1" hangingPunct="1">
              <a:defRPr/>
            </a:pPr>
            <a:endParaRPr lang="en-US" dirty="0" smtClean="0">
              <a:solidFill>
                <a:srgbClr val="F8F8F8"/>
              </a:solidFill>
              <a:latin typeface="Comic Sans MS" charset="0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Jackson was known for his victory in the </a:t>
            </a:r>
            <a:r>
              <a:rPr lang="en-US" b="1" dirty="0" smtClean="0">
                <a:solidFill>
                  <a:srgbClr val="F8F8F8"/>
                </a:solidFill>
                <a:latin typeface="Comic Sans MS" charset="0"/>
                <a:cs typeface="+mn-cs"/>
              </a:rPr>
              <a:t>Battle of New Orleans</a:t>
            </a:r>
            <a:r>
              <a:rPr lang="en-US" dirty="0" smtClean="0">
                <a:solidFill>
                  <a:srgbClr val="F8F8F8"/>
                </a:solidFill>
                <a:latin typeface="Comic Sans MS" charset="0"/>
                <a:cs typeface="+mn-cs"/>
              </a:rPr>
              <a:t>.</a:t>
            </a:r>
            <a:r>
              <a:rPr lang="en-US" dirty="0" smtClean="0">
                <a:solidFill>
                  <a:srgbClr val="F8F8F8"/>
                </a:solidFill>
                <a:cs typeface="+mn-cs"/>
              </a:rPr>
              <a:t>  </a:t>
            </a:r>
          </a:p>
          <a:p>
            <a:pPr eaLnBrk="1" hangingPunct="1">
              <a:defRPr/>
            </a:pPr>
            <a:endParaRPr lang="en-US" dirty="0" smtClean="0">
              <a:solidFill>
                <a:srgbClr val="F8F8F8"/>
              </a:solidFill>
              <a:cs typeface="+mn-cs"/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8F8F8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REPUBLICAN PARTY SPLITS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2800" u="sng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REPUBLICAN PARTY</a:t>
            </a:r>
          </a:p>
          <a:p>
            <a:pPr algn="ctr" eaLnBrk="1" hangingPunct="1">
              <a:defRPr/>
            </a:pPr>
            <a:endParaRPr lang="en-US" sz="2800" u="sng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algn="ctr" eaLnBrk="1" hangingPunct="1">
              <a:defRPr/>
            </a:pPr>
            <a:endParaRPr lang="en-US" sz="280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eaLnBrk="1" hangingPunct="1">
              <a:defRPr/>
            </a:pP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DEMOCRATIC PARTY                      </a:t>
            </a:r>
            <a:r>
              <a:rPr lang="en-US" sz="2000" u="sng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REPUBLICAN PARTY</a:t>
            </a:r>
          </a:p>
          <a:p>
            <a:pPr eaLnBrk="1" hangingPunct="1">
              <a:defRPr/>
            </a:pPr>
            <a:r>
              <a:rPr lang="en-US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Reps: farmers, poor, &amp; workers            Reps: Rich &amp; Well Born</a:t>
            </a:r>
          </a:p>
          <a:p>
            <a:pPr eaLnBrk="1" hangingPunct="1">
              <a:defRPr/>
            </a:pPr>
            <a:endParaRPr lang="en-US" sz="180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eaLnBrk="1" hangingPunct="1">
              <a:defRPr/>
            </a:pPr>
            <a:endParaRPr lang="en-US" sz="180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eaLnBrk="1" hangingPunct="1">
              <a:defRPr/>
            </a:pP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It is important to note that since the Federalist Party died out during the War of 1812, they took over the Republican Party.</a:t>
            </a:r>
          </a:p>
          <a:p>
            <a:pPr eaLnBrk="1" hangingPunct="1">
              <a:defRPr/>
            </a:pPr>
            <a:endParaRPr lang="en-US" sz="2400" u="sng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  <a:p>
            <a:pPr eaLnBrk="1" hangingPunct="1">
              <a:defRPr/>
            </a:pPr>
            <a:endParaRPr lang="en-US" sz="2000" u="sng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n-cs"/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H="1">
            <a:off x="2438400" y="2057400"/>
            <a:ext cx="1524000" cy="1066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5257800" y="2057400"/>
            <a:ext cx="1676400" cy="1066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838200" y="3505200"/>
            <a:ext cx="266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liff">
  <a:themeElements>
    <a:clrScheme name="Cliff 7">
      <a:dk1>
        <a:srgbClr val="336699"/>
      </a:dk1>
      <a:lt1>
        <a:srgbClr val="F8F8F8"/>
      </a:lt1>
      <a:dk2>
        <a:srgbClr val="003366"/>
      </a:dk2>
      <a:lt2>
        <a:srgbClr val="D1DDD4"/>
      </a:lt2>
      <a:accent1>
        <a:srgbClr val="3399FF"/>
      </a:accent1>
      <a:accent2>
        <a:srgbClr val="006699"/>
      </a:accent2>
      <a:accent3>
        <a:srgbClr val="AAADB8"/>
      </a:accent3>
      <a:accent4>
        <a:srgbClr val="D4D4D4"/>
      </a:accent4>
      <a:accent5>
        <a:srgbClr val="ADCAFF"/>
      </a:accent5>
      <a:accent6>
        <a:srgbClr val="005C8A"/>
      </a:accent6>
      <a:hlink>
        <a:srgbClr val="86C0CE"/>
      </a:hlink>
      <a:folHlink>
        <a:srgbClr val="008080"/>
      </a:folHlink>
    </a:clrScheme>
    <a:fontScheme name="Cliff">
      <a:majorFont>
        <a:latin typeface="Arial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1582</TotalTime>
  <Words>889</Words>
  <Application>Microsoft Macintosh PowerPoint</Application>
  <PresentationFormat>On-screen Show (4:3)</PresentationFormat>
  <Paragraphs>96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Cliff</vt:lpstr>
      <vt:lpstr>Andrew Jackson  &amp;  the Growth of American Democracy</vt:lpstr>
      <vt:lpstr>14.1 Introduction</vt:lpstr>
      <vt:lpstr>PowerPoint Presentation</vt:lpstr>
      <vt:lpstr>14.2 The Inauguration of Jackson</vt:lpstr>
      <vt:lpstr>PowerPoint Presentation</vt:lpstr>
      <vt:lpstr>14.2 The Inauguration of Jackson</vt:lpstr>
      <vt:lpstr>PowerPoint Presentation</vt:lpstr>
      <vt:lpstr>14.3 From the Frontier to the White House</vt:lpstr>
      <vt:lpstr>REPUBLICAN PARTY SPLITS</vt:lpstr>
      <vt:lpstr>14.3 From the Frontier to the White House</vt:lpstr>
      <vt:lpstr>PowerPoint Presentation</vt:lpstr>
      <vt:lpstr>14.4 Jacksons Approach to Governing</vt:lpstr>
      <vt:lpstr>PowerPoint Presentation</vt:lpstr>
      <vt:lpstr>14.4 Jacksons Approach to Governing</vt:lpstr>
      <vt:lpstr>PowerPoint Presentation</vt:lpstr>
      <vt:lpstr>14.5 The Nullification Crisis</vt:lpstr>
      <vt:lpstr>PowerPoint Presentation</vt:lpstr>
      <vt:lpstr>14.5 The Nullification Crisis</vt:lpstr>
      <vt:lpstr>PowerPoint Presentation</vt:lpstr>
      <vt:lpstr>A Question for my Lovely Students</vt:lpstr>
      <vt:lpstr>Answer: </vt:lpstr>
      <vt:lpstr>14.6 Jackson Battles the Bank of the U.S.</vt:lpstr>
      <vt:lpstr>PowerPoint Presentation</vt:lpstr>
      <vt:lpstr>14.6 Jackson Battles the Bank of the U.S.</vt:lpstr>
      <vt:lpstr>14.7 Jackson’s Indian Policy</vt:lpstr>
      <vt:lpstr>PowerPoint Presentation</vt:lpstr>
      <vt:lpstr>14.7 Jackson’s Indian Policy</vt:lpstr>
      <vt:lpstr>PowerPoint Presentation</vt:lpstr>
      <vt:lpstr>PowerPoint Presentation</vt:lpstr>
    </vt:vector>
  </TitlesOfParts>
  <Company>Westminster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Andrew Jackson &amp; the Growth of American Democracy</dc:title>
  <dc:creator>WSD</dc:creator>
  <cp:lastModifiedBy>PPS IT Dept</cp:lastModifiedBy>
  <cp:revision>23</cp:revision>
  <dcterms:created xsi:type="dcterms:W3CDTF">2008-02-05T15:48:52Z</dcterms:created>
  <dcterms:modified xsi:type="dcterms:W3CDTF">2014-03-17T16:04:10Z</dcterms:modified>
</cp:coreProperties>
</file>