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audio3.bin" ContentType="audio/unknown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29"/>
  </p:notesMasterIdLst>
  <p:sldIdLst>
    <p:sldId id="256" r:id="rId2"/>
    <p:sldId id="272" r:id="rId3"/>
    <p:sldId id="277" r:id="rId4"/>
    <p:sldId id="261" r:id="rId5"/>
    <p:sldId id="316" r:id="rId6"/>
    <p:sldId id="317" r:id="rId7"/>
    <p:sldId id="322" r:id="rId8"/>
    <p:sldId id="323" r:id="rId9"/>
    <p:sldId id="333" r:id="rId10"/>
    <p:sldId id="315" r:id="rId11"/>
    <p:sldId id="289" r:id="rId12"/>
    <p:sldId id="313" r:id="rId13"/>
    <p:sldId id="306" r:id="rId14"/>
    <p:sldId id="260" r:id="rId15"/>
    <p:sldId id="273" r:id="rId16"/>
    <p:sldId id="319" r:id="rId17"/>
    <p:sldId id="307" r:id="rId18"/>
    <p:sldId id="324" r:id="rId19"/>
    <p:sldId id="287" r:id="rId20"/>
    <p:sldId id="286" r:id="rId21"/>
    <p:sldId id="325" r:id="rId22"/>
    <p:sldId id="335" r:id="rId23"/>
    <p:sldId id="283" r:id="rId24"/>
    <p:sldId id="282" r:id="rId25"/>
    <p:sldId id="327" r:id="rId26"/>
    <p:sldId id="334" r:id="rId27"/>
    <p:sldId id="32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5" autoAdjust="0"/>
    <p:restoredTop sz="94760" autoAdjust="0"/>
  </p:normalViewPr>
  <p:slideViewPr>
    <p:cSldViewPr>
      <p:cViewPr varScale="1">
        <p:scale>
          <a:sx n="86" d="100"/>
          <a:sy n="86" d="100"/>
        </p:scale>
        <p:origin x="-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1FCF1B1-1A2E-184A-9419-AD4F184D5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5DF30E-8856-AF40-825F-F55AF708E87D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1757E3-2C78-C04E-84F9-B9FE265ADEAA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80B8DC-892B-8947-AA3E-18DE13485BC9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ACD10D-8513-784C-B774-2BA559B712E4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7D447E-020B-454A-9ECF-B696DA18B42C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3D664-DE54-7047-831A-18C77BA1E153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C0B848-F0C9-FE45-8BF1-29DA22B2F4D9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E37D0-8B5C-BB41-9BC4-FEF90BF615C5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C88273-B48F-744F-9DD0-9FC7D36EC46E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959482-182F-F141-9E4C-9E0BE8DD8902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E9E22E-F3AD-0148-92D8-E2B509B70B2B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240208-DB77-6144-9DC9-B35E439805B9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83FD7C-B622-CC43-BEE7-BF93E67068CE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On slide:	Graphic.</a:t>
            </a:r>
          </a:p>
          <a:p>
            <a:r>
              <a:rPr lang="en-US">
                <a:latin typeface="Times New Roman" charset="0"/>
              </a:rPr>
              <a:t>Click 1:	After four bloody years…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r>
              <a:rPr lang="en-US" i="1">
                <a:latin typeface="Times New Roman" charset="0"/>
              </a:rPr>
              <a:t>Click to next slide.</a:t>
            </a:r>
          </a:p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ECF2D0-9DBD-0E4E-A490-69F314C66EBD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DD83C8-ECCF-5C4A-BF2B-629A1F4AE46D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6E8F0-1A0F-5B47-93CF-B104EF6359F6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821DFA-4CDD-2949-9B71-0B4DA5E18931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6D7FF0-5CAC-1F45-B900-90A2EAB45906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E86660E-319A-5B4C-9621-2EAF03C61033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4B2F3E-1DA4-2F47-857A-A4B51EE1B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9BA02-E749-FE4F-996B-873B1E11E83E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3BCC-1BE7-BB4B-B148-65D17C330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8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569B6-60C0-6A48-82DD-224FDBC4AF1F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3219-EA5F-294B-A670-A7607BF02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6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A8890-E7D2-934E-B113-52A5353B15F9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D77D-07F9-4A46-B6DD-8A7B6FC01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B6905-E711-2340-87C1-31912EA4820A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038AA-6CB7-044E-B2B9-3E557CC02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FA6C8-B61F-8546-B08F-A9047BFC36F4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A3ABF-0BCC-7849-9888-48FE4ABC3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293616-9FBC-D840-9DF2-1A354AD80FA6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FCA58-2E5F-0441-8E90-D120B4D5F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C5B17-283F-C148-9533-97131DFC9E4C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8EE3-5CD1-8F49-884B-9FB5063ED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A0FB4-0619-6742-BB1B-AAEEAFD59A4F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0E1C2-E8D7-7D4C-BDF8-8F5E9DDBE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9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55BA9-1028-994C-BC08-0E29EFA80630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7D3B-2DEB-3F46-A311-E0D774A93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95406-FCB1-3E40-8433-5A69DE97766C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A6EBF-ABAD-1843-9670-44499221C6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6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C491A09-4967-D641-9267-B24C254503FA}" type="datetimeFigureOut">
              <a:rPr lang="en-US"/>
              <a:pPr/>
              <a:t>5/15/14</a:t>
            </a:fld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AD356BB-258B-554E-9AE8-11A40C1703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6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AMERICAN CIVIL WAR</a:t>
            </a:r>
          </a:p>
        </p:txBody>
      </p:sp>
      <p:pic>
        <p:nvPicPr>
          <p:cNvPr id="2051" name="Picture 3" descr="natd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8392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5451475"/>
            <a:ext cx="5105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8800">
                <a:solidFill>
                  <a:schemeClr val="accent1"/>
                </a:solidFill>
                <a:latin typeface="Times New Roman" charset="0"/>
              </a:rPr>
              <a:t>1861-1865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28"/>
            <a:ext cx="8229600" cy="97703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Emancipation Proclamation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3276600" cy="4724400"/>
          </a:xfrm>
        </p:spPr>
        <p:txBody>
          <a:bodyPr/>
          <a:lstStyle/>
          <a:p>
            <a:r>
              <a:rPr lang="en-US" sz="2800"/>
              <a:t>It freed the slaves only in states that have seceded from the Union.</a:t>
            </a:r>
          </a:p>
          <a:p>
            <a:r>
              <a:rPr lang="en-US" sz="2800"/>
              <a:t>It did not free slaves in border states.</a:t>
            </a:r>
          </a:p>
          <a:p>
            <a:endParaRPr lang="en-US" sz="2800"/>
          </a:p>
        </p:txBody>
      </p:sp>
      <p:pic>
        <p:nvPicPr>
          <p:cNvPr id="11269" name="Picture 4" descr="emancip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45611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  <a:sp3d prstMaterial="softEdge">
              <a:bevelT w="38100" h="38100"/>
            </a:sp3d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5" descr="GETTYSBURG%20MSD-ULT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Gettysburg – turning point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838200"/>
            <a:ext cx="8686800" cy="2514600"/>
          </a:xfrm>
        </p:spPr>
        <p:txBody>
          <a:bodyPr>
            <a:noAutofit/>
          </a:bodyPr>
          <a:lstStyle/>
          <a:p>
            <a:r>
              <a:rPr lang="en-US" sz="1800">
                <a:latin typeface="Lucida Sans" charset="0"/>
              </a:rPr>
              <a:t>Lee realized that the South was in dire straits and decided that it was crucial to attack the North on its own territory</a:t>
            </a:r>
          </a:p>
          <a:p>
            <a:r>
              <a:rPr lang="en-US" sz="1800">
                <a:latin typeface="Lucida Sans" charset="0"/>
              </a:rPr>
              <a:t>July 1-3, 1863 - </a:t>
            </a:r>
            <a:r>
              <a:rPr lang="en-US" sz="1800" b="1">
                <a:latin typeface="Lucida Sans" charset="0"/>
              </a:rPr>
              <a:t>BATTLE OF GETTYSBURG</a:t>
            </a:r>
            <a:r>
              <a:rPr lang="en-US" sz="1800">
                <a:latin typeface="Lucida Sans" charset="0"/>
              </a:rPr>
              <a:t>, Pa.</a:t>
            </a:r>
          </a:p>
          <a:p>
            <a:r>
              <a:rPr lang="en-US" sz="1800">
                <a:latin typeface="Lucida Sans" charset="0"/>
              </a:rPr>
              <a:t>Confed. bombardment; Union held firm</a:t>
            </a:r>
          </a:p>
          <a:p>
            <a:r>
              <a:rPr lang="en-US" sz="1800">
                <a:latin typeface="Lucida Sans" charset="0"/>
              </a:rPr>
              <a:t>on July 3, General Pickett led 15,000 Confed. Troops across open fields - Union mowed them down (= "</a:t>
            </a:r>
            <a:r>
              <a:rPr lang="en-US" sz="1800" b="1">
                <a:solidFill>
                  <a:srgbClr val="FF00FF"/>
                </a:solidFill>
                <a:latin typeface="Lucida Sans" charset="0"/>
              </a:rPr>
              <a:t>Pickett</a:t>
            </a:r>
            <a:r>
              <a:rPr lang="ja-JP" altLang="en-US" sz="1800" b="1">
                <a:solidFill>
                  <a:srgbClr val="FF00FF"/>
                </a:solidFill>
                <a:latin typeface="Lucida Sans" charset="0"/>
              </a:rPr>
              <a:t>’</a:t>
            </a:r>
            <a:r>
              <a:rPr lang="en-US" sz="1800" b="1">
                <a:solidFill>
                  <a:srgbClr val="FF00FF"/>
                </a:solidFill>
                <a:latin typeface="Lucida Sans" charset="0"/>
              </a:rPr>
              <a:t>s Charge</a:t>
            </a:r>
            <a:r>
              <a:rPr lang="en-US" sz="1800">
                <a:latin typeface="Lucida Sans" charset="0"/>
              </a:rPr>
              <a:t>")</a:t>
            </a:r>
          </a:p>
          <a:p>
            <a:r>
              <a:rPr lang="en-US" sz="1800">
                <a:latin typeface="Lucida Sans" charset="0"/>
              </a:rPr>
              <a:t>Lee was defeated and retreated to Virgnia	</a:t>
            </a:r>
          </a:p>
          <a:p>
            <a:r>
              <a:rPr lang="en-US" sz="1800">
                <a:latin typeface="Lucida Sans" charset="0"/>
              </a:rPr>
              <a:t>Gettysburg is the largest battle in the history of the Western hemisphere.</a:t>
            </a:r>
          </a:p>
          <a:p>
            <a:r>
              <a:rPr lang="en-US" sz="1800">
                <a:latin typeface="Lucida Sans" charset="0"/>
              </a:rPr>
              <a:t>Over 100, 000 people died in 3 days </a:t>
            </a:r>
            <a:r>
              <a:rPr lang="en-US" sz="1800">
                <a:latin typeface="Lucida Sans" charset="0"/>
                <a:sym typeface="Wingdings" charset="0"/>
              </a:rPr>
              <a:t></a:t>
            </a:r>
            <a:r>
              <a:rPr lang="en-US" sz="1800">
                <a:latin typeface="Lucida Sans" charset="0"/>
              </a:rPr>
              <a:t>It was the last time the South invaded the North.</a:t>
            </a:r>
          </a:p>
        </p:txBody>
      </p:sp>
      <p:pic>
        <p:nvPicPr>
          <p:cNvPr id="14342" name="Picture 6" descr="G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46672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Gettysburg Address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71800" y="1676400"/>
            <a:ext cx="6067425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/>
              <a:t>that from these honored dead we take increased devotion to that cause for which they gave the last full measure of devotion -- that we here highly resolve that these dead shall not have died in vain -- that this nation, under God, shall have a new birth of freedom -- and that government of the people, by the people, for the people, shall not perish from the earth.</a:t>
            </a:r>
            <a:r>
              <a:rPr lang="en-US" sz="2000"/>
              <a:t> </a:t>
            </a:r>
          </a:p>
          <a:p>
            <a:pPr lvl="4">
              <a:lnSpc>
                <a:spcPct val="90000"/>
              </a:lnSpc>
              <a:buFont typeface="Wingdings" charset="0"/>
              <a:buNone/>
            </a:pPr>
            <a:r>
              <a:rPr lang="en-US"/>
              <a:t>                         Abe Lincoln</a:t>
            </a:r>
          </a:p>
        </p:txBody>
      </p:sp>
      <p:pic>
        <p:nvPicPr>
          <p:cNvPr id="16388" name="Picture 4" descr="gettys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965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Technology made Civil War . .</a:t>
            </a:r>
            <a:r>
              <a:rPr lang="en-US" sz="40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.</a:t>
            </a:r>
          </a:p>
        </p:txBody>
      </p:sp>
      <p:pic>
        <p:nvPicPr>
          <p:cNvPr id="7171" name="Picture 3" descr="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3875"/>
            <a:ext cx="57150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0" y="1752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charset="0"/>
              </a:rPr>
              <a:t>The Monitor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10"/>
            <a:ext cx="8229600" cy="901874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More efficient and deadly</a:t>
            </a:r>
          </a:p>
        </p:txBody>
      </p:sp>
      <p:pic>
        <p:nvPicPr>
          <p:cNvPr id="18435" name="Picture 4" descr="fort-mcallister-big-cann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8388"/>
            <a:ext cx="8382000" cy="56705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First metal ships in world!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monitor_and_merri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  <a:sp3d prstMaterial="softEdge">
              <a:bevelT w="38100" h="38100"/>
            </a:sp3d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COB9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6501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jb_0519_vicksburg_1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19" y="4249"/>
            <a:ext cx="4495800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sherman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419600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  <a:sp3d prstMaterial="softEdge">
              <a:bevelT w="38100" h="38100"/>
            </a:sp3d>
          </a:bodyPr>
          <a:lstStyle/>
          <a:p>
            <a:r>
              <a:rPr lang="en-US" sz="4000" dirty="0" smtClean="0"/>
              <a:t>Vicksburg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July 4, 1863 - another Union victory - </a:t>
            </a:r>
            <a:r>
              <a:rPr lang="en-US" sz="2600" b="1" dirty="0"/>
              <a:t>VICKSBURG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won by U.S. Grant, cut South in 1/2 and gave the Union control of Mississippi River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Grant was then given control of all Union armies  </a:t>
            </a:r>
            <a:r>
              <a:rPr lang="en-US" sz="2600" dirty="0">
                <a:sym typeface="Wingdings" charset="0"/>
              </a:rPr>
              <a:t> </a:t>
            </a:r>
            <a:r>
              <a:rPr lang="en-US" sz="2600" dirty="0"/>
              <a:t>began a "</a:t>
            </a:r>
            <a:r>
              <a:rPr lang="en-US" sz="2600" i="1" dirty="0">
                <a:solidFill>
                  <a:srgbClr val="FF00FF"/>
                </a:solidFill>
              </a:rPr>
              <a:t>scorched earth</a:t>
            </a:r>
            <a:r>
              <a:rPr lang="en-US" sz="2600" dirty="0"/>
              <a:t>" policy to defeat the South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General Sheridan decimated Va.'s </a:t>
            </a:r>
            <a:r>
              <a:rPr lang="en-US" sz="2600" dirty="0">
                <a:solidFill>
                  <a:srgbClr val="FF00FF"/>
                </a:solidFill>
              </a:rPr>
              <a:t>Shenandoah</a:t>
            </a:r>
            <a:r>
              <a:rPr lang="en-US" sz="2600" dirty="0"/>
              <a:t> Valley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General </a:t>
            </a:r>
            <a:r>
              <a:rPr lang="en-US" sz="2600" dirty="0">
                <a:solidFill>
                  <a:srgbClr val="FF00FF"/>
                </a:solidFill>
              </a:rPr>
              <a:t>Sherman</a:t>
            </a:r>
            <a:r>
              <a:rPr lang="en-US" sz="2600" dirty="0"/>
              <a:t> given task of taking Atlanta; his </a:t>
            </a:r>
            <a:r>
              <a:rPr lang="en-US" sz="2600" dirty="0">
                <a:solidFill>
                  <a:srgbClr val="FF00FF"/>
                </a:solidFill>
              </a:rPr>
              <a:t>"</a:t>
            </a:r>
            <a:r>
              <a:rPr lang="en-US" sz="2600" b="1" dirty="0">
                <a:solidFill>
                  <a:srgbClr val="FF00FF"/>
                </a:solidFill>
              </a:rPr>
              <a:t>March through Georgia</a:t>
            </a:r>
            <a:r>
              <a:rPr lang="en-US" sz="2600" dirty="0">
                <a:solidFill>
                  <a:srgbClr val="FF00FF"/>
                </a:solidFill>
              </a:rPr>
              <a:t>"</a:t>
            </a:r>
            <a:r>
              <a:rPr lang="en-US" sz="2600" dirty="0"/>
              <a:t> saw total destruction from Atlanta to Savannah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017588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Blacks in the Military</a:t>
            </a:r>
          </a:p>
        </p:txBody>
      </p:sp>
      <p:pic>
        <p:nvPicPr>
          <p:cNvPr id="54276" name="Picture 4" descr="carneywilli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1524000"/>
            <a:ext cx="3263900" cy="4114800"/>
          </a:xfr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3800" y="1371600"/>
            <a:ext cx="54102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700"/>
              <a:t>After the Emancipation Proclamation blacks began to join the Union Army</a:t>
            </a:r>
          </a:p>
          <a:p>
            <a:pPr>
              <a:lnSpc>
                <a:spcPct val="90000"/>
              </a:lnSpc>
            </a:pPr>
            <a:r>
              <a:rPr lang="en-US" sz="3700"/>
              <a:t>Initially they were only used for manual labor</a:t>
            </a:r>
          </a:p>
          <a:p>
            <a:pPr>
              <a:lnSpc>
                <a:spcPct val="90000"/>
              </a:lnSpc>
            </a:pPr>
            <a:r>
              <a:rPr lang="en-US" sz="3700"/>
              <a:t>Eventually, Blacks saw live combat</a:t>
            </a:r>
          </a:p>
          <a:p>
            <a:pPr>
              <a:lnSpc>
                <a:spcPct val="90000"/>
              </a:lnSpc>
            </a:pPr>
            <a:r>
              <a:rPr lang="en-US" sz="3700"/>
              <a:t>54</a:t>
            </a:r>
            <a:r>
              <a:rPr lang="en-US" sz="3700" baseline="30000"/>
              <a:t>th</a:t>
            </a:r>
            <a:r>
              <a:rPr lang="en-US" sz="3700"/>
              <a:t> regiment out of Massachusetts</a:t>
            </a:r>
            <a:r>
              <a:rPr lang="en-US" sz="3000"/>
              <a:t>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William Carney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Civil War: Union vs Confederacy</a:t>
            </a:r>
          </a:p>
        </p:txBody>
      </p:sp>
      <p:pic>
        <p:nvPicPr>
          <p:cNvPr id="4099" name="Picture 4" descr="confederatefl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38400"/>
            <a:ext cx="5257800" cy="3752850"/>
          </a:xfrm>
          <a:noFill/>
        </p:spPr>
      </p:pic>
      <p:pic>
        <p:nvPicPr>
          <p:cNvPr id="4100" name="Picture 6" descr="unionfl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3371850" cy="38465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54</a:t>
            </a:r>
            <a:r>
              <a:rPr lang="en-US" sz="4100" b="1" i="1" kern="1200" baseline="300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4100" b="1" i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Regiment attack on Fort Wagner, SC- July 18, 1863</a:t>
            </a:r>
          </a:p>
        </p:txBody>
      </p:sp>
      <p:pic>
        <p:nvPicPr>
          <p:cNvPr id="52227" name="Picture 3" descr="fort wag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1688"/>
            <a:ext cx="74676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2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  <a:sp3d prstMaterial="softEdge">
              <a:bevelT w="38100" h="38100"/>
            </a:sp3d>
          </a:bodyPr>
          <a:lstStyle/>
          <a:p>
            <a:r>
              <a:rPr lang="en-US" sz="4000" dirty="0" smtClean="0"/>
              <a:t>Surrender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April 3, 1865 - Grant took Richmond Va. - final blow to Lee's army</a:t>
            </a:r>
          </a:p>
          <a:p>
            <a:pPr>
              <a:lnSpc>
                <a:spcPct val="80000"/>
              </a:lnSpc>
            </a:pPr>
            <a:r>
              <a:rPr lang="en-US" sz="2800"/>
              <a:t>Lee surrenders on April 9, 1865 at </a:t>
            </a:r>
            <a:r>
              <a:rPr lang="en-US" sz="2800" b="1">
                <a:solidFill>
                  <a:srgbClr val="FF00FF"/>
                </a:solidFill>
              </a:rPr>
              <a:t>APPOMATTOX COURTHOUSE</a:t>
            </a:r>
            <a:endParaRPr lang="en-US" sz="280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/>
              <a:t>All Confed. troops forced to take an oath of loyalty to U.S.</a:t>
            </a:r>
          </a:p>
          <a:p>
            <a:pPr>
              <a:lnSpc>
                <a:spcPct val="80000"/>
              </a:lnSpc>
            </a:pPr>
            <a:r>
              <a:rPr lang="en-US" sz="2800"/>
              <a:t>otherwise, terms of surrender were lenient </a:t>
            </a:r>
          </a:p>
          <a:p>
            <a:pPr>
              <a:lnSpc>
                <a:spcPct val="80000"/>
              </a:lnSpc>
            </a:pPr>
            <a:r>
              <a:rPr lang="en-US" sz="2800"/>
              <a:t>Lincoln didn't want a humiliated South and further conflict</a:t>
            </a:r>
          </a:p>
          <a:p>
            <a:pPr>
              <a:lnSpc>
                <a:spcPct val="80000"/>
              </a:lnSpc>
            </a:pPr>
            <a:r>
              <a:rPr lang="en-US" sz="2800"/>
              <a:t>issue of states' rights now "solved"- fed. gov't had asserted its status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urr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0" y="762000"/>
            <a:ext cx="8242756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1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ve forks b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2700"/>
            <a:ext cx="9753600" cy="7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196850"/>
            <a:ext cx="8077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charset="0"/>
              </a:rPr>
              <a:t>After four bloody years of civil war,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charset="0"/>
              </a:rPr>
              <a:t>the South was defeated.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458200" y="76200"/>
            <a:ext cx="685800" cy="6019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762000" cy="6248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85800" y="0"/>
            <a:ext cx="8077200" cy="209550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1009650"/>
            <a:ext cx="859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chemeClr val="bg2"/>
                </a:solidFill>
                <a:latin typeface="Times New Roman" charset="0"/>
              </a:rPr>
              <a:t>Over 618,000 military deaths during Civil War.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6200" cy="76200"/>
          </a:xfrm>
        </p:spPr>
        <p:txBody>
          <a:bodyPr>
            <a:normAutofit fontScale="90000"/>
            <a:sp3d prstMaterial="softEdge">
              <a:bevelT w="38100" h="38100"/>
            </a:sp3d>
          </a:bodyPr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228600"/>
            <a:ext cx="8686800" cy="662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/>
              <a:t>POLITICAL / ECONOMIC DEVELOPMENTS</a:t>
            </a:r>
          </a:p>
          <a:p>
            <a:pPr>
              <a:lnSpc>
                <a:spcPct val="80000"/>
              </a:lnSpc>
            </a:pPr>
            <a:r>
              <a:rPr lang="en-US" sz="2000" b="1"/>
              <a:t>w/o Southerners in fed. gov't, many changes occurred that benefited the North:</a:t>
            </a:r>
          </a:p>
          <a:p>
            <a:pPr>
              <a:lnSpc>
                <a:spcPct val="80000"/>
              </a:lnSpc>
            </a:pPr>
            <a:r>
              <a:rPr lang="en-US" sz="2000" b="1"/>
              <a:t>1) </a:t>
            </a:r>
            <a:r>
              <a:rPr lang="en-US" sz="2000" b="1">
                <a:solidFill>
                  <a:srgbClr val="FF00FF"/>
                </a:solidFill>
              </a:rPr>
              <a:t>Homestead Act</a:t>
            </a:r>
            <a:r>
              <a:rPr lang="en-US" sz="2000" b="1"/>
              <a:t> passed by Congress in 1862 - encouraged W. expansion w/o slavery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/>
              <a:t>	   	- 165 acres given to anyone who would farm it 5 yrs.</a:t>
            </a:r>
          </a:p>
          <a:p>
            <a:pPr>
              <a:lnSpc>
                <a:spcPct val="80000"/>
              </a:lnSpc>
            </a:pPr>
            <a:r>
              <a:rPr lang="en-US" sz="2000" b="1"/>
              <a:t>2) </a:t>
            </a:r>
            <a:r>
              <a:rPr lang="en-US" sz="2000" b="1">
                <a:solidFill>
                  <a:srgbClr val="FF00FF"/>
                </a:solidFill>
              </a:rPr>
              <a:t>Union-Pacific Railway</a:t>
            </a:r>
            <a:r>
              <a:rPr lang="en-US" sz="2000" b="1"/>
              <a:t> was authorized - great trade potential, focused on the Northern States.</a:t>
            </a:r>
          </a:p>
          <a:p>
            <a:pPr>
              <a:lnSpc>
                <a:spcPct val="80000"/>
              </a:lnSpc>
            </a:pPr>
            <a:r>
              <a:rPr lang="en-US" sz="2000" b="1"/>
              <a:t>3) </a:t>
            </a:r>
            <a:r>
              <a:rPr lang="en-US" sz="2000" b="1">
                <a:solidFill>
                  <a:srgbClr val="FF00FF"/>
                </a:solidFill>
              </a:rPr>
              <a:t>Tariffs</a:t>
            </a:r>
            <a:r>
              <a:rPr lang="en-US" sz="2000" b="1"/>
              <a:t> were put in place to protect Northern industry</a:t>
            </a:r>
          </a:p>
          <a:p>
            <a:pPr>
              <a:lnSpc>
                <a:spcPct val="80000"/>
              </a:lnSpc>
            </a:pPr>
            <a:endParaRPr lang="en-US" sz="2000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 flipV="1">
            <a:off x="8839200" y="6096000"/>
            <a:ext cx="200025" cy="460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  <p:pic>
        <p:nvPicPr>
          <p:cNvPr id="31751" name="Picture 7" descr="millions_ac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2741613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26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7082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524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56388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4) Congress established a single federal currency - same value in all states - known as "</a:t>
            </a:r>
            <a:r>
              <a:rPr lang="en-US" sz="2400" b="1">
                <a:solidFill>
                  <a:srgbClr val="FF00FF"/>
                </a:solidFill>
              </a:rPr>
              <a:t>Greenbacks</a:t>
            </a:r>
            <a:r>
              <a:rPr lang="en-US" sz="2400" b="1"/>
              <a:t>" </a:t>
            </a:r>
          </a:p>
          <a:p>
            <a:pPr>
              <a:lnSpc>
                <a:spcPct val="80000"/>
              </a:lnSpc>
            </a:pPr>
            <a:r>
              <a:rPr lang="en-US" sz="2400" b="1"/>
              <a:t>5) to cover war debts, Union gov't issued </a:t>
            </a:r>
            <a:r>
              <a:rPr lang="en-US" sz="2400" b="1">
                <a:solidFill>
                  <a:srgbClr val="FF00FF"/>
                </a:solidFill>
              </a:rPr>
              <a:t>war bonds</a:t>
            </a:r>
            <a:r>
              <a:rPr lang="en-US" sz="2400" b="1"/>
              <a:t> and  intro'd </a:t>
            </a:r>
            <a:r>
              <a:rPr lang="en-US" sz="2400" b="1">
                <a:solidFill>
                  <a:srgbClr val="FF00FF"/>
                </a:solidFill>
              </a:rPr>
              <a:t>income tax</a:t>
            </a:r>
          </a:p>
          <a:p>
            <a:pPr>
              <a:lnSpc>
                <a:spcPct val="80000"/>
              </a:lnSpc>
            </a:pPr>
            <a:r>
              <a:rPr lang="en-US" sz="2400" b="1"/>
              <a:t>6) in a further illustration of fed. gov't power, Lincoln's gov't restricted civil liberties so nothing would detract from Union war effort (suspended </a:t>
            </a:r>
            <a:r>
              <a:rPr lang="en-US" sz="2400" b="1" i="1">
                <a:solidFill>
                  <a:srgbClr val="FF00FF"/>
                </a:solidFill>
              </a:rPr>
              <a:t>Habeas Corpus</a:t>
            </a:r>
            <a:r>
              <a:rPr lang="en-US" sz="2400" b="1"/>
              <a:t>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/>
              <a:t>	- free press/ speech also interrupted</a:t>
            </a:r>
          </a:p>
          <a:p>
            <a:pPr>
              <a:lnSpc>
                <a:spcPct val="80000"/>
              </a:lnSpc>
            </a:pPr>
            <a:r>
              <a:rPr lang="en-US" sz="2400" b="1"/>
              <a:t>7) </a:t>
            </a:r>
            <a:r>
              <a:rPr lang="en-US" sz="2400" b="1">
                <a:solidFill>
                  <a:srgbClr val="FF00FF"/>
                </a:solidFill>
              </a:rPr>
              <a:t>1864 Election</a:t>
            </a:r>
            <a:r>
              <a:rPr lang="en-US" sz="2400" b="1"/>
              <a:t> - only in Union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b="1"/>
              <a:t>	- pitted Republican Lincoln against Democrat General McClellan  </a:t>
            </a:r>
            <a:r>
              <a:rPr lang="en-US" sz="2400" b="1">
                <a:sym typeface="Wingdings" charset="0"/>
              </a:rPr>
              <a:t></a:t>
            </a:r>
            <a:r>
              <a:rPr lang="en-US" sz="2400" b="1"/>
              <a:t> Lincoln won easily, assuring that war will continue (N. Democrats wanted an end)</a:t>
            </a:r>
          </a:p>
          <a:p>
            <a:endParaRPr lang="en-US" sz="2400"/>
          </a:p>
        </p:txBody>
      </p:sp>
      <p:pic>
        <p:nvPicPr>
          <p:cNvPr id="113669" name="Picture 5" descr="458px-1864_US_election_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730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1" name="Picture 7" descr="confederate-b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297180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flipV="1">
            <a:off x="685800" y="-381000"/>
            <a:ext cx="7772400" cy="76200"/>
          </a:xfrm>
        </p:spPr>
        <p:txBody>
          <a:bodyPr>
            <a:normAutofit fontScale="90000"/>
            <a:sp3d prstMaterial="softEdge">
              <a:bevelT w="38100" h="38100"/>
            </a:sp3d>
          </a:bodyPr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381000"/>
            <a:ext cx="89154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b="1"/>
              <a:t>EFFECTS OF CIVIL WAR</a:t>
            </a:r>
          </a:p>
          <a:p>
            <a:pPr>
              <a:lnSpc>
                <a:spcPct val="80000"/>
              </a:lnSpc>
            </a:pPr>
            <a:r>
              <a:rPr lang="en-US"/>
              <a:t>creation of a single unified country</a:t>
            </a:r>
          </a:p>
          <a:p>
            <a:pPr>
              <a:lnSpc>
                <a:spcPct val="80000"/>
              </a:lnSpc>
            </a:pPr>
            <a:r>
              <a:rPr lang="en-US"/>
              <a:t>abolition of slavery</a:t>
            </a:r>
          </a:p>
          <a:p>
            <a:pPr>
              <a:lnSpc>
                <a:spcPct val="80000"/>
              </a:lnSpc>
            </a:pPr>
            <a:r>
              <a:rPr lang="en-US"/>
              <a:t>increased power to fed. gov't – killed the  issue of states rights </a:t>
            </a:r>
          </a:p>
          <a:p>
            <a:pPr>
              <a:lnSpc>
                <a:spcPct val="80000"/>
              </a:lnSpc>
            </a:pPr>
            <a:r>
              <a:rPr lang="en-US"/>
              <a:t>U.S. now an industrial nation</a:t>
            </a:r>
          </a:p>
          <a:p>
            <a:pPr>
              <a:lnSpc>
                <a:spcPct val="80000"/>
              </a:lnSpc>
            </a:pPr>
            <a:r>
              <a:rPr lang="en-US"/>
              <a:t>a stronger sense of nationalism</a:t>
            </a:r>
          </a:p>
          <a:p>
            <a:pPr>
              <a:lnSpc>
                <a:spcPct val="80000"/>
              </a:lnSpc>
            </a:pPr>
            <a:r>
              <a:rPr lang="en-US"/>
              <a:t>w. lands increasingly opened to settlement</a:t>
            </a:r>
          </a:p>
          <a:p>
            <a:pPr>
              <a:lnSpc>
                <a:spcPct val="80000"/>
              </a:lnSpc>
            </a:pPr>
            <a:r>
              <a:rPr lang="en-US"/>
              <a:t>South was economically and physically devastated, w/ the plantation system crippled...thus </a:t>
            </a:r>
            <a:r>
              <a:rPr lang="en-US" b="1">
                <a:solidFill>
                  <a:srgbClr val="00FF00"/>
                </a:solidFill>
              </a:rPr>
              <a:t>Reconstruction </a:t>
            </a:r>
            <a:r>
              <a:rPr lang="en-US"/>
              <a:t>(rebuilding the U.S.) - but a deep hatred of the North remained...</a:t>
            </a:r>
          </a:p>
          <a:p>
            <a:pPr>
              <a:lnSpc>
                <a:spcPct val="80000"/>
              </a:lnSpc>
            </a:pPr>
            <a:endParaRPr lang="en-US" sz="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601200" y="6248400"/>
            <a:ext cx="46038" cy="152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Confederate       	Union</a:t>
            </a:r>
          </a:p>
        </p:txBody>
      </p:sp>
      <p:pic>
        <p:nvPicPr>
          <p:cNvPr id="5123" name="Picture 4" descr="gettysburg-confederate-soldier-portrait-b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143000"/>
            <a:ext cx="3595688" cy="5334000"/>
          </a:xfrm>
          <a:noFill/>
        </p:spPr>
      </p:pic>
      <p:pic>
        <p:nvPicPr>
          <p:cNvPr id="5124" name="Picture 7" descr="Union%20Soldi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219200"/>
            <a:ext cx="4162425" cy="51054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first States secede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iv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681"/>
            <a:ext cx="8229600" cy="1202498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Advantages of the Union (North</a:t>
            </a:r>
            <a:r>
              <a:rPr lang="en-US" sz="4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)?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685800" y="1066800"/>
            <a:ext cx="8458200" cy="3378200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	</a:t>
            </a:r>
            <a:r>
              <a:rPr lang="en-US" sz="20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-  </a:t>
            </a:r>
            <a:r>
              <a:rPr lang="en-US" sz="24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population - 22 million	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	- 90% of ind. goods, esp. munitions		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	- efficient railroad system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	- controlled the navy, which could be 		 	   used  to blockade s. ports and shut 	  	   	   down the s. eco.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	- but would have to fight an offensive war 	  	   	   (long supply lines, unfamiliar territory...)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tx2"/>
                </a:solidFill>
                <a:latin typeface="Century Gothic" charset="0"/>
                <a:cs typeface="Times New Roman" charset="0"/>
              </a:rPr>
              <a:t>	- capable mil. leaders, inc. Ulysses S. Grant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</a:t>
            </a:r>
            <a:endParaRPr lang="en-US" sz="240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7175" name="Picture 7" descr="375px-Anaconda_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303847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Confederate (Rebel) advantages (South) and disadvantages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>
                <a:latin typeface="Lucida Sans" charset="0"/>
              </a:rPr>
              <a:t>Confederates had excellent generals too -Robert E. Lee and Thomas Jackson</a:t>
            </a:r>
          </a:p>
          <a:p>
            <a:r>
              <a:rPr lang="en-US" sz="2800" b="1">
                <a:latin typeface="Lucida Sans" charset="0"/>
              </a:rPr>
              <a:t>Defending is always easier than attacking - (familiar w/climate and territory, possible psychological advantages)</a:t>
            </a:r>
          </a:p>
          <a:p>
            <a:r>
              <a:rPr lang="en-US" sz="2800" b="1">
                <a:latin typeface="Lucida Sans" charset="0"/>
              </a:rPr>
              <a:t>Farmers fight better than factory workers</a:t>
            </a:r>
          </a:p>
          <a:p>
            <a:r>
              <a:rPr lang="en-US" sz="2800" b="1">
                <a:latin typeface="Lucida Sans" charset="0"/>
              </a:rPr>
              <a:t>Profitable eco. based on cotton exports</a:t>
            </a:r>
          </a:p>
          <a:p>
            <a:r>
              <a:rPr lang="en-US" sz="2800" b="1">
                <a:latin typeface="Lucida Sans" charset="0"/>
              </a:rPr>
              <a:t>But disadvantages…a smaller pop. of 9 million (inc. 3.5 million slaves)</a:t>
            </a:r>
          </a:p>
          <a:p>
            <a:r>
              <a:rPr lang="en-US" sz="2800" b="1">
                <a:latin typeface="Lucida Sans" charset="0"/>
              </a:rPr>
              <a:t>had to import ind. goods; very</a:t>
            </a:r>
          </a:p>
          <a:p>
            <a:pPr>
              <a:buFontTx/>
              <a:buNone/>
            </a:pPr>
            <a:r>
              <a:rPr lang="en-US" sz="2800" b="1">
                <a:latin typeface="Lucida Sans" charset="0"/>
              </a:rPr>
              <a:t>	little munitions production</a:t>
            </a:r>
          </a:p>
          <a:p>
            <a:endParaRPr lang="en-US" sz="2400"/>
          </a:p>
          <a:p>
            <a:endParaRPr lang="en-US" sz="2400" b="1"/>
          </a:p>
        </p:txBody>
      </p:sp>
      <p:pic>
        <p:nvPicPr>
          <p:cNvPr id="8196" name="Picture 4" descr="confederate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21336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GREAT BRITAIN…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sz="2400" b="1">
                <a:latin typeface="Lucida Sans" charset="0"/>
              </a:rPr>
              <a:t>The S. was looking for an add. adv., namely an alliance w/ GB (since GB industry was dependent on "King Cotton")...but GB was wary of events and did not want to become involved:</a:t>
            </a:r>
            <a:endParaRPr lang="en-US" sz="2400">
              <a:latin typeface="Lucida Sans" charset="0"/>
            </a:endParaRPr>
          </a:p>
          <a:p>
            <a:pPr lvl="1"/>
            <a:r>
              <a:rPr lang="en-US" sz="2400" b="1">
                <a:latin typeface="Lucida Sans" charset="0"/>
              </a:rPr>
              <a:t>GB had stockpiled cotton as the conflict was escalating; they had also found other sources (Madras, India)</a:t>
            </a:r>
            <a:endParaRPr lang="en-US" sz="2400">
              <a:latin typeface="Lucida Sans" charset="0"/>
            </a:endParaRPr>
          </a:p>
          <a:p>
            <a:pPr lvl="1"/>
            <a:r>
              <a:rPr lang="en-US" sz="2400" b="1">
                <a:latin typeface="Lucida Sans" charset="0"/>
              </a:rPr>
              <a:t>most Br. workers who lost their jobs in cotton factories had been able to find work in the new munitions factories that were mostly supplying the N. </a:t>
            </a:r>
            <a:endParaRPr lang="en-US" sz="2400">
              <a:latin typeface="Lucida Sans" charset="0"/>
            </a:endParaRPr>
          </a:p>
          <a:p>
            <a:pPr lvl="1"/>
            <a:r>
              <a:rPr lang="en-US" sz="2400" b="1">
                <a:latin typeface="Lucida Sans" charset="0"/>
              </a:rPr>
              <a:t>most Br. citizens resented slavery</a:t>
            </a:r>
            <a:endParaRPr lang="en-US" sz="2400">
              <a:latin typeface="Lucida Sans" charset="0"/>
            </a:endParaRPr>
          </a:p>
          <a:p>
            <a:pPr lvl="1"/>
            <a:r>
              <a:rPr lang="en-US" sz="2400" b="1">
                <a:latin typeface="Lucida Sans" charset="0"/>
              </a:rPr>
              <a:t>Br. crop failures had led to increased grain trade w/ the N.</a:t>
            </a:r>
            <a:endParaRPr lang="en-US" sz="2400">
              <a:latin typeface="Lucida Sans" charset="0"/>
            </a:endParaRP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Tensions b/n the N. and GB:</a:t>
            </a: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100" b="1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039225" cy="5943600"/>
          </a:xfrm>
        </p:spPr>
        <p:txBody>
          <a:bodyPr>
            <a:normAutofit/>
          </a:bodyPr>
          <a:lstStyle/>
          <a:p>
            <a:r>
              <a:rPr lang="en-US" sz="2400" b="1">
                <a:latin typeface="Lucida Sans" charset="0"/>
              </a:rPr>
              <a:t>A Br. ship. the </a:t>
            </a:r>
            <a:r>
              <a:rPr lang="en-US" sz="2400" b="1" u="sng">
                <a:solidFill>
                  <a:srgbClr val="FF0000"/>
                </a:solidFill>
                <a:latin typeface="Lucida Sans" charset="0"/>
              </a:rPr>
              <a:t>Trent</a:t>
            </a:r>
            <a:r>
              <a:rPr lang="en-US" sz="2400" b="1">
                <a:latin typeface="Lucida Sans" charset="0"/>
              </a:rPr>
              <a:t>, was intercepted by the N. on its way to GB from the S.; it was carrying S. "ambassadors"...the N. resented Br. interference, leading some to call for war; Lincoln simply defused the situation by releasing the ship and the southern "agents"</a:t>
            </a:r>
            <a:endParaRPr lang="en-US" sz="2400">
              <a:latin typeface="Lucida Sans" charset="0"/>
            </a:endParaRPr>
          </a:p>
          <a:p>
            <a:r>
              <a:rPr lang="en-US" sz="2400" b="1">
                <a:latin typeface="Lucida Sans" charset="0"/>
              </a:rPr>
              <a:t>GB had also sold several ships to the S., namely the</a:t>
            </a:r>
            <a:r>
              <a:rPr lang="en-US" sz="2400" b="1" u="sng">
                <a:latin typeface="Lucida Sans" charset="0"/>
              </a:rPr>
              <a:t> </a:t>
            </a:r>
            <a:r>
              <a:rPr lang="en-US" sz="2400" b="1" u="sng">
                <a:solidFill>
                  <a:srgbClr val="FF0000"/>
                </a:solidFill>
                <a:latin typeface="Lucida Sans" charset="0"/>
              </a:rPr>
              <a:t>Florida</a:t>
            </a:r>
            <a:r>
              <a:rPr lang="en-US" sz="2400" b="1">
                <a:latin typeface="Lucida Sans" charset="0"/>
              </a:rPr>
              <a:t> and the </a:t>
            </a:r>
            <a:r>
              <a:rPr lang="en-US" sz="2400" b="1" u="sng">
                <a:solidFill>
                  <a:srgbClr val="FF0000"/>
                </a:solidFill>
                <a:latin typeface="Lucida Sans" charset="0"/>
              </a:rPr>
              <a:t>Alabama</a:t>
            </a:r>
            <a:r>
              <a:rPr lang="en-US" sz="2400" b="1">
                <a:latin typeface="Lucida Sans" charset="0"/>
              </a:rPr>
              <a:t> - they had sunk many n. ships</a:t>
            </a:r>
            <a:endParaRPr lang="en-US" sz="2400">
              <a:latin typeface="Lucida Sans" charset="0"/>
            </a:endParaRPr>
          </a:p>
          <a:p>
            <a:endParaRPr lang="en-US" sz="2000"/>
          </a:p>
        </p:txBody>
      </p:sp>
      <p:pic>
        <p:nvPicPr>
          <p:cNvPr id="10245" name="Picture 5" descr="san-jacinto-t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371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>
            <a:spLocks/>
          </p:cNvSpPr>
          <p:nvPr/>
        </p:nvSpPr>
        <p:spPr bwMode="auto">
          <a:xfrm>
            <a:off x="152400" y="1066800"/>
            <a:ext cx="90392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547688" indent="-411163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10249" name="Picture 9" descr="h541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6226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8686800" y="1676400"/>
            <a:ext cx="76200" cy="762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5486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latin typeface="Lucida Sans" charset="0"/>
              </a:rPr>
              <a:t>A few southerners had managed to get into BNA, from which they launched several raids into the N.; this inc. a # of bank robberies in Vt. (the best known was the </a:t>
            </a:r>
            <a:r>
              <a:rPr lang="en-US" sz="2400" b="1">
                <a:solidFill>
                  <a:srgbClr val="FF0000"/>
                </a:solidFill>
                <a:latin typeface="Lucida Sans" charset="0"/>
              </a:rPr>
              <a:t>St. Alban's Raid</a:t>
            </a:r>
            <a:r>
              <a:rPr lang="en-US" sz="2400" b="1">
                <a:latin typeface="Lucida Sans" charset="0"/>
              </a:rPr>
              <a:t>)...some Northerners wanted to invade BNA as punishment</a:t>
            </a:r>
          </a:p>
          <a:p>
            <a:pPr>
              <a:lnSpc>
                <a:spcPct val="90000"/>
              </a:lnSpc>
            </a:pPr>
            <a:r>
              <a:rPr lang="en-US" sz="2400" b="1">
                <a:latin typeface="Lucida Sans" charset="0"/>
              </a:rPr>
              <a:t>this forced the BNA colonies to begin to consider a Confederation to protect themselves against the US...by 1867, GB agreed w/ the Canadian "</a:t>
            </a:r>
            <a:r>
              <a:rPr lang="en-US" sz="2400" b="1">
                <a:solidFill>
                  <a:srgbClr val="FF0000"/>
                </a:solidFill>
                <a:latin typeface="Lucida Sans" charset="0"/>
              </a:rPr>
              <a:t>Fathers of Confederation</a:t>
            </a:r>
            <a:r>
              <a:rPr lang="en-US" sz="2400" b="1">
                <a:latin typeface="Lucida Sans" charset="0"/>
              </a:rPr>
              <a:t>"  (Canada had become an expensive hassle for the Br…)</a:t>
            </a:r>
            <a:endParaRPr lang="en-US"/>
          </a:p>
        </p:txBody>
      </p:sp>
      <p:pic>
        <p:nvPicPr>
          <p:cNvPr id="111621" name="Picture 5" descr="nlc001859-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2479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fathers_of_confederation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27563"/>
            <a:ext cx="4191000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ed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1068</Words>
  <Application>Microsoft Macintosh PowerPoint</Application>
  <PresentationFormat>On-screen Show (4:3)</PresentationFormat>
  <Paragraphs>115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Tahoma</vt:lpstr>
      <vt:lpstr>Wingdings</vt:lpstr>
      <vt:lpstr>Times New Roman</vt:lpstr>
      <vt:lpstr>Century Gothic</vt:lpstr>
      <vt:lpstr>Wingdings 2</vt:lpstr>
      <vt:lpstr>Lucida Sans</vt:lpstr>
      <vt:lpstr>Textured</vt:lpstr>
      <vt:lpstr>THE AMERICAN CIVIL WAR</vt:lpstr>
      <vt:lpstr>The Civil War: Union vs Confederacy</vt:lpstr>
      <vt:lpstr>Confederate        Union</vt:lpstr>
      <vt:lpstr>The first States secede </vt:lpstr>
      <vt:lpstr>Advantages of the Union (North)?</vt:lpstr>
      <vt:lpstr>Confederate (Rebel) advantages (South) and disadvantages</vt:lpstr>
      <vt:lpstr>GREAT BRITAIN…</vt:lpstr>
      <vt:lpstr>Tensions b/n the N. and GB: </vt:lpstr>
      <vt:lpstr>PowerPoint Presentation</vt:lpstr>
      <vt:lpstr>Emancipation Proclamation</vt:lpstr>
      <vt:lpstr>PowerPoint Presentation</vt:lpstr>
      <vt:lpstr>Gettysburg – turning point</vt:lpstr>
      <vt:lpstr>Gettysburg Address</vt:lpstr>
      <vt:lpstr>Technology made Civil War . . .</vt:lpstr>
      <vt:lpstr>More efficient and deadly</vt:lpstr>
      <vt:lpstr>First metal ships in world!</vt:lpstr>
      <vt:lpstr>PowerPoint Presentation</vt:lpstr>
      <vt:lpstr>Vicksburg</vt:lpstr>
      <vt:lpstr>Blacks in the Military</vt:lpstr>
      <vt:lpstr>The 54th Regiment attack on Fort Wagner, SC- July 18, 1863</vt:lpstr>
      <vt:lpstr>Surrender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NFS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CIVIL WAR</dc:title>
  <dc:creator>J Collins</dc:creator>
  <cp:lastModifiedBy>PPS IT Dept</cp:lastModifiedBy>
  <cp:revision>44</cp:revision>
  <dcterms:created xsi:type="dcterms:W3CDTF">1998-03-31T21:32:26Z</dcterms:created>
  <dcterms:modified xsi:type="dcterms:W3CDTF">2014-05-15T17:11:32Z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 mneal@doewling.pvt.k12.ia.us</vt:lpwstr>
  </property>
  <property fmtid="{D5CDD505-2E9C-101B-9397-08002B2CF9AE}" pid="8" name="HomePage">
    <vt:lpwstr> www.virtualclassroom.net</vt:lpwstr>
  </property>
  <property fmtid="{D5CDD505-2E9C-101B-9397-08002B2CF9AE}" pid="9" name="Other">
    <vt:lpwstr> 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</vt:lpwstr>
  </property>
</Properties>
</file>